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54"/>
  </p:notesMasterIdLst>
  <p:sldIdLst>
    <p:sldId id="256" r:id="rId2"/>
    <p:sldId id="333" r:id="rId3"/>
    <p:sldId id="316" r:id="rId4"/>
    <p:sldId id="318" r:id="rId5"/>
    <p:sldId id="317" r:id="rId6"/>
    <p:sldId id="319" r:id="rId7"/>
    <p:sldId id="273" r:id="rId8"/>
    <p:sldId id="274" r:id="rId9"/>
    <p:sldId id="288" r:id="rId10"/>
    <p:sldId id="281" r:id="rId11"/>
    <p:sldId id="280" r:id="rId12"/>
    <p:sldId id="258" r:id="rId13"/>
    <p:sldId id="275" r:id="rId14"/>
    <p:sldId id="278" r:id="rId15"/>
    <p:sldId id="279" r:id="rId16"/>
    <p:sldId id="303" r:id="rId17"/>
    <p:sldId id="320" r:id="rId18"/>
    <p:sldId id="287" r:id="rId19"/>
    <p:sldId id="259" r:id="rId20"/>
    <p:sldId id="282" r:id="rId21"/>
    <p:sldId id="283" r:id="rId22"/>
    <p:sldId id="284" r:id="rId23"/>
    <p:sldId id="277" r:id="rId24"/>
    <p:sldId id="286" r:id="rId25"/>
    <p:sldId id="321" r:id="rId26"/>
    <p:sldId id="289" r:id="rId27"/>
    <p:sldId id="290" r:id="rId28"/>
    <p:sldId id="291" r:id="rId29"/>
    <p:sldId id="292" r:id="rId30"/>
    <p:sldId id="293" r:id="rId31"/>
    <p:sldId id="294" r:id="rId32"/>
    <p:sldId id="295" r:id="rId33"/>
    <p:sldId id="322" r:id="rId34"/>
    <p:sldId id="305" r:id="rId35"/>
    <p:sldId id="312" r:id="rId36"/>
    <p:sldId id="315" r:id="rId37"/>
    <p:sldId id="327" r:id="rId38"/>
    <p:sldId id="334" r:id="rId39"/>
    <p:sldId id="328" r:id="rId40"/>
    <p:sldId id="329" r:id="rId41"/>
    <p:sldId id="330" r:id="rId42"/>
    <p:sldId id="332" r:id="rId43"/>
    <p:sldId id="323" r:id="rId44"/>
    <p:sldId id="296" r:id="rId45"/>
    <p:sldId id="297" r:id="rId46"/>
    <p:sldId id="298" r:id="rId47"/>
    <p:sldId id="299" r:id="rId48"/>
    <p:sldId id="325" r:id="rId49"/>
    <p:sldId id="335" r:id="rId50"/>
    <p:sldId id="264" r:id="rId51"/>
    <p:sldId id="331" r:id="rId52"/>
    <p:sldId id="32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8"/>
    <p:restoredTop sz="78873"/>
  </p:normalViewPr>
  <p:slideViewPr>
    <p:cSldViewPr snapToGrid="0">
      <p:cViewPr>
        <p:scale>
          <a:sx n="130" d="100"/>
          <a:sy n="130" d="100"/>
        </p:scale>
        <p:origin x="144" y="-9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2B97C-27A9-7C46-8279-2C75E529E969}"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82401-DB6C-2A44-8580-066FFEBA915A}" type="slidenum">
              <a:rPr lang="en-US" smtClean="0"/>
              <a:t>‹#›</a:t>
            </a:fld>
            <a:endParaRPr lang="en-US"/>
          </a:p>
        </p:txBody>
      </p:sp>
    </p:spTree>
    <p:extLst>
      <p:ext uri="{BB962C8B-B14F-4D97-AF65-F5344CB8AC3E}">
        <p14:creationId xmlns:p14="http://schemas.microsoft.com/office/powerpoint/2010/main" val="72315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a:t>
            </a:fld>
            <a:endParaRPr lang="en-US"/>
          </a:p>
        </p:txBody>
      </p:sp>
    </p:spTree>
    <p:extLst>
      <p:ext uri="{BB962C8B-B14F-4D97-AF65-F5344CB8AC3E}">
        <p14:creationId xmlns:p14="http://schemas.microsoft.com/office/powerpoint/2010/main" val="1615597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20</a:t>
            </a:fld>
            <a:endParaRPr lang="en-US"/>
          </a:p>
        </p:txBody>
      </p:sp>
    </p:spTree>
    <p:extLst>
      <p:ext uri="{BB962C8B-B14F-4D97-AF65-F5344CB8AC3E}">
        <p14:creationId xmlns:p14="http://schemas.microsoft.com/office/powerpoint/2010/main" val="71225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22</a:t>
            </a:fld>
            <a:endParaRPr lang="en-US"/>
          </a:p>
        </p:txBody>
      </p:sp>
    </p:spTree>
    <p:extLst>
      <p:ext uri="{BB962C8B-B14F-4D97-AF65-F5344CB8AC3E}">
        <p14:creationId xmlns:p14="http://schemas.microsoft.com/office/powerpoint/2010/main" val="2835328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23</a:t>
            </a:fld>
            <a:endParaRPr lang="en-US"/>
          </a:p>
        </p:txBody>
      </p:sp>
    </p:spTree>
    <p:extLst>
      <p:ext uri="{BB962C8B-B14F-4D97-AF65-F5344CB8AC3E}">
        <p14:creationId xmlns:p14="http://schemas.microsoft.com/office/powerpoint/2010/main" val="173194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24</a:t>
            </a:fld>
            <a:endParaRPr lang="en-US"/>
          </a:p>
        </p:txBody>
      </p:sp>
    </p:spTree>
    <p:extLst>
      <p:ext uri="{BB962C8B-B14F-4D97-AF65-F5344CB8AC3E}">
        <p14:creationId xmlns:p14="http://schemas.microsoft.com/office/powerpoint/2010/main" val="395213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28</a:t>
            </a:fld>
            <a:endParaRPr lang="en-US"/>
          </a:p>
        </p:txBody>
      </p:sp>
    </p:spTree>
    <p:extLst>
      <p:ext uri="{BB962C8B-B14F-4D97-AF65-F5344CB8AC3E}">
        <p14:creationId xmlns:p14="http://schemas.microsoft.com/office/powerpoint/2010/main" val="92746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29</a:t>
            </a:fld>
            <a:endParaRPr lang="en-US"/>
          </a:p>
        </p:txBody>
      </p:sp>
    </p:spTree>
    <p:extLst>
      <p:ext uri="{BB962C8B-B14F-4D97-AF65-F5344CB8AC3E}">
        <p14:creationId xmlns:p14="http://schemas.microsoft.com/office/powerpoint/2010/main" val="3124722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30</a:t>
            </a:fld>
            <a:endParaRPr lang="en-US"/>
          </a:p>
        </p:txBody>
      </p:sp>
    </p:spTree>
    <p:extLst>
      <p:ext uri="{BB962C8B-B14F-4D97-AF65-F5344CB8AC3E}">
        <p14:creationId xmlns:p14="http://schemas.microsoft.com/office/powerpoint/2010/main" val="1902325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31</a:t>
            </a:fld>
            <a:endParaRPr lang="en-US"/>
          </a:p>
        </p:txBody>
      </p:sp>
    </p:spTree>
    <p:extLst>
      <p:ext uri="{BB962C8B-B14F-4D97-AF65-F5344CB8AC3E}">
        <p14:creationId xmlns:p14="http://schemas.microsoft.com/office/powerpoint/2010/main" val="500950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32</a:t>
            </a:fld>
            <a:endParaRPr lang="en-US"/>
          </a:p>
        </p:txBody>
      </p:sp>
    </p:spTree>
    <p:extLst>
      <p:ext uri="{BB962C8B-B14F-4D97-AF65-F5344CB8AC3E}">
        <p14:creationId xmlns:p14="http://schemas.microsoft.com/office/powerpoint/2010/main" val="2249333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482401-DB6C-2A44-8580-066FFEBA915A}" type="slidenum">
              <a:rPr lang="en-US" smtClean="0"/>
              <a:t>34</a:t>
            </a:fld>
            <a:endParaRPr lang="en-US"/>
          </a:p>
        </p:txBody>
      </p:sp>
    </p:spTree>
    <p:extLst>
      <p:ext uri="{BB962C8B-B14F-4D97-AF65-F5344CB8AC3E}">
        <p14:creationId xmlns:p14="http://schemas.microsoft.com/office/powerpoint/2010/main" val="38856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6</a:t>
            </a:fld>
            <a:endParaRPr lang="en-US"/>
          </a:p>
        </p:txBody>
      </p:sp>
    </p:spTree>
    <p:extLst>
      <p:ext uri="{BB962C8B-B14F-4D97-AF65-F5344CB8AC3E}">
        <p14:creationId xmlns:p14="http://schemas.microsoft.com/office/powerpoint/2010/main" val="2933187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35</a:t>
            </a:fld>
            <a:endParaRPr lang="en-US"/>
          </a:p>
        </p:txBody>
      </p:sp>
    </p:spTree>
    <p:extLst>
      <p:ext uri="{BB962C8B-B14F-4D97-AF65-F5344CB8AC3E}">
        <p14:creationId xmlns:p14="http://schemas.microsoft.com/office/powerpoint/2010/main" val="208350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36</a:t>
            </a:fld>
            <a:endParaRPr lang="en-US"/>
          </a:p>
        </p:txBody>
      </p:sp>
    </p:spTree>
    <p:extLst>
      <p:ext uri="{BB962C8B-B14F-4D97-AF65-F5344CB8AC3E}">
        <p14:creationId xmlns:p14="http://schemas.microsoft.com/office/powerpoint/2010/main" val="3312941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38</a:t>
            </a:fld>
            <a:endParaRPr lang="en-US"/>
          </a:p>
        </p:txBody>
      </p:sp>
    </p:spTree>
    <p:extLst>
      <p:ext uri="{BB962C8B-B14F-4D97-AF65-F5344CB8AC3E}">
        <p14:creationId xmlns:p14="http://schemas.microsoft.com/office/powerpoint/2010/main" val="402880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39</a:t>
            </a:fld>
            <a:endParaRPr lang="en-US"/>
          </a:p>
        </p:txBody>
      </p:sp>
    </p:spTree>
    <p:extLst>
      <p:ext uri="{BB962C8B-B14F-4D97-AF65-F5344CB8AC3E}">
        <p14:creationId xmlns:p14="http://schemas.microsoft.com/office/powerpoint/2010/main" val="1588506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40</a:t>
            </a:fld>
            <a:endParaRPr lang="en-US"/>
          </a:p>
        </p:txBody>
      </p:sp>
    </p:spTree>
    <p:extLst>
      <p:ext uri="{BB962C8B-B14F-4D97-AF65-F5344CB8AC3E}">
        <p14:creationId xmlns:p14="http://schemas.microsoft.com/office/powerpoint/2010/main" val="2504657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42</a:t>
            </a:fld>
            <a:endParaRPr lang="en-US"/>
          </a:p>
        </p:txBody>
      </p:sp>
    </p:spTree>
    <p:extLst>
      <p:ext uri="{BB962C8B-B14F-4D97-AF65-F5344CB8AC3E}">
        <p14:creationId xmlns:p14="http://schemas.microsoft.com/office/powerpoint/2010/main" val="334145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43</a:t>
            </a:fld>
            <a:endParaRPr lang="en-US"/>
          </a:p>
        </p:txBody>
      </p:sp>
    </p:spTree>
    <p:extLst>
      <p:ext uri="{BB962C8B-B14F-4D97-AF65-F5344CB8AC3E}">
        <p14:creationId xmlns:p14="http://schemas.microsoft.com/office/powerpoint/2010/main" val="4291322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44</a:t>
            </a:fld>
            <a:endParaRPr lang="en-US"/>
          </a:p>
        </p:txBody>
      </p:sp>
    </p:spTree>
    <p:extLst>
      <p:ext uri="{BB962C8B-B14F-4D97-AF65-F5344CB8AC3E}">
        <p14:creationId xmlns:p14="http://schemas.microsoft.com/office/powerpoint/2010/main" val="1138549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46</a:t>
            </a:fld>
            <a:endParaRPr lang="en-US"/>
          </a:p>
        </p:txBody>
      </p:sp>
    </p:spTree>
    <p:extLst>
      <p:ext uri="{BB962C8B-B14F-4D97-AF65-F5344CB8AC3E}">
        <p14:creationId xmlns:p14="http://schemas.microsoft.com/office/powerpoint/2010/main" val="3849608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48</a:t>
            </a:fld>
            <a:endParaRPr lang="en-US"/>
          </a:p>
        </p:txBody>
      </p:sp>
    </p:spTree>
    <p:extLst>
      <p:ext uri="{BB962C8B-B14F-4D97-AF65-F5344CB8AC3E}">
        <p14:creationId xmlns:p14="http://schemas.microsoft.com/office/powerpoint/2010/main" val="185589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7</a:t>
            </a:fld>
            <a:endParaRPr lang="en-US"/>
          </a:p>
        </p:txBody>
      </p:sp>
    </p:spTree>
    <p:extLst>
      <p:ext uri="{BB962C8B-B14F-4D97-AF65-F5344CB8AC3E}">
        <p14:creationId xmlns:p14="http://schemas.microsoft.com/office/powerpoint/2010/main" val="3586793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50</a:t>
            </a:fld>
            <a:endParaRPr lang="en-US"/>
          </a:p>
        </p:txBody>
      </p:sp>
    </p:spTree>
    <p:extLst>
      <p:ext uri="{BB962C8B-B14F-4D97-AF65-F5344CB8AC3E}">
        <p14:creationId xmlns:p14="http://schemas.microsoft.com/office/powerpoint/2010/main" val="45180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51</a:t>
            </a:fld>
            <a:endParaRPr lang="en-US"/>
          </a:p>
        </p:txBody>
      </p:sp>
    </p:spTree>
    <p:extLst>
      <p:ext uri="{BB962C8B-B14F-4D97-AF65-F5344CB8AC3E}">
        <p14:creationId xmlns:p14="http://schemas.microsoft.com/office/powerpoint/2010/main" val="381192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52</a:t>
            </a:fld>
            <a:endParaRPr lang="en-US"/>
          </a:p>
        </p:txBody>
      </p:sp>
    </p:spTree>
    <p:extLst>
      <p:ext uri="{BB962C8B-B14F-4D97-AF65-F5344CB8AC3E}">
        <p14:creationId xmlns:p14="http://schemas.microsoft.com/office/powerpoint/2010/main" val="23683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8</a:t>
            </a:fld>
            <a:endParaRPr lang="en-US"/>
          </a:p>
        </p:txBody>
      </p:sp>
    </p:spTree>
    <p:extLst>
      <p:ext uri="{BB962C8B-B14F-4D97-AF65-F5344CB8AC3E}">
        <p14:creationId xmlns:p14="http://schemas.microsoft.com/office/powerpoint/2010/main" val="273281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10</a:t>
            </a:fld>
            <a:endParaRPr lang="en-US"/>
          </a:p>
        </p:txBody>
      </p:sp>
    </p:spTree>
    <p:extLst>
      <p:ext uri="{BB962C8B-B14F-4D97-AF65-F5344CB8AC3E}">
        <p14:creationId xmlns:p14="http://schemas.microsoft.com/office/powerpoint/2010/main" val="382075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13</a:t>
            </a:fld>
            <a:endParaRPr lang="en-US"/>
          </a:p>
        </p:txBody>
      </p:sp>
    </p:spTree>
    <p:extLst>
      <p:ext uri="{BB962C8B-B14F-4D97-AF65-F5344CB8AC3E}">
        <p14:creationId xmlns:p14="http://schemas.microsoft.com/office/powerpoint/2010/main" val="76228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14</a:t>
            </a:fld>
            <a:endParaRPr lang="en-US"/>
          </a:p>
        </p:txBody>
      </p:sp>
    </p:spTree>
    <p:extLst>
      <p:ext uri="{BB962C8B-B14F-4D97-AF65-F5344CB8AC3E}">
        <p14:creationId xmlns:p14="http://schemas.microsoft.com/office/powerpoint/2010/main" val="260960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482401-DB6C-2A44-8580-066FFEBA915A}" type="slidenum">
              <a:rPr lang="en-US" smtClean="0"/>
              <a:t>15</a:t>
            </a:fld>
            <a:endParaRPr lang="en-US"/>
          </a:p>
        </p:txBody>
      </p:sp>
    </p:spTree>
    <p:extLst>
      <p:ext uri="{BB962C8B-B14F-4D97-AF65-F5344CB8AC3E}">
        <p14:creationId xmlns:p14="http://schemas.microsoft.com/office/powerpoint/2010/main" val="30995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A85BF-2B56-DBAA-812B-0EBE68249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1D6824-FA31-13EB-50E7-587692B10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CB26C-2809-32AF-81FE-E3675DDD79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02C47-2E65-F46F-D9BE-FCFDF447338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482401-DB6C-2A44-8580-066FFEBA915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57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569288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31565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7822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3202193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0844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273079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124851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1731724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2277362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5FA027-5AEC-BC44-8427-EC0582674350}" type="datetimeFigureOut">
              <a:rPr lang="en-US" smtClean="0"/>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139288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5FA027-5AEC-BC44-8427-EC0582674350}" type="datetimeFigureOut">
              <a:rPr lang="en-US" smtClean="0"/>
              <a:t>8/7/25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378568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5FA027-5AEC-BC44-8427-EC0582674350}" type="datetimeFigureOut">
              <a:rPr lang="en-US" smtClean="0"/>
              <a:t>8/7/25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3394192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5FA027-5AEC-BC44-8427-EC0582674350}" type="datetimeFigureOut">
              <a:rPr lang="en-US" smtClean="0"/>
              <a:t>8/7/25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1509390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5FA027-5AEC-BC44-8427-EC0582674350}" type="datetimeFigureOut">
              <a:rPr lang="en-US" smtClean="0"/>
              <a:t>8/7/25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141466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5FA027-5AEC-BC44-8427-EC0582674350}" type="datetimeFigureOut">
              <a:rPr lang="en-US" smtClean="0"/>
              <a:t>8/7/25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70B661-59AA-E648-B6DB-2798D672DD89}" type="slidenum">
              <a:rPr lang="en-US" smtClean="0"/>
              <a:t>‹#›</a:t>
            </a:fld>
            <a:endParaRPr lang="en-US"/>
          </a:p>
        </p:txBody>
      </p:sp>
    </p:spTree>
    <p:extLst>
      <p:ext uri="{BB962C8B-B14F-4D97-AF65-F5344CB8AC3E}">
        <p14:creationId xmlns:p14="http://schemas.microsoft.com/office/powerpoint/2010/main" val="344820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70B661-59AA-E648-B6DB-2798D672DD89}" type="slidenum">
              <a:rPr lang="en-US" smtClean="0"/>
              <a:t>‹#›</a:t>
            </a:fld>
            <a:endParaRPr lang="en-US"/>
          </a:p>
        </p:txBody>
      </p:sp>
      <p:sp>
        <p:nvSpPr>
          <p:cNvPr id="5" name="Date Placeholder 4"/>
          <p:cNvSpPr>
            <a:spLocks noGrp="1"/>
          </p:cNvSpPr>
          <p:nvPr>
            <p:ph type="dt" sz="half" idx="10"/>
          </p:nvPr>
        </p:nvSpPr>
        <p:spPr/>
        <p:txBody>
          <a:bodyPr/>
          <a:lstStyle/>
          <a:p>
            <a:fld id="{445FA027-5AEC-BC44-8427-EC0582674350}" type="datetimeFigureOut">
              <a:rPr lang="en-US" smtClean="0"/>
              <a:t>8/7/25</a:t>
            </a:fld>
            <a:endParaRPr lang="en-US"/>
          </a:p>
        </p:txBody>
      </p:sp>
    </p:spTree>
    <p:extLst>
      <p:ext uri="{BB962C8B-B14F-4D97-AF65-F5344CB8AC3E}">
        <p14:creationId xmlns:p14="http://schemas.microsoft.com/office/powerpoint/2010/main" val="222600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5FA027-5AEC-BC44-8427-EC0582674350}" type="datetimeFigureOut">
              <a:rPr lang="en-US" smtClean="0"/>
              <a:t>8/10/25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D70B661-59AA-E648-B6DB-2798D672DD89}" type="slidenum">
              <a:rPr lang="en-US" smtClean="0"/>
              <a:t>‹#›</a:t>
            </a:fld>
            <a:endParaRPr lang="en-US"/>
          </a:p>
        </p:txBody>
      </p:sp>
      <p:pic>
        <p:nvPicPr>
          <p:cNvPr id="7" name="Picture 2" descr="berkeley-logo-2477383322 - Fisher ...">
            <a:extLst>
              <a:ext uri="{FF2B5EF4-FFF2-40B4-BE49-F238E27FC236}">
                <a16:creationId xmlns:a16="http://schemas.microsoft.com/office/drawing/2014/main" id="{8024AE22-9D20-93AA-8B19-2D49A415B615}"/>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320275" y="6406487"/>
            <a:ext cx="1871723" cy="4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5597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ndbird.com/blog/how-to-build-an-ai-agent#ai-agent-frameworks"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heading=h.pxcur8v2qag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heading=h.pxcur8v2qagu"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heading=h.pxcur8v2qag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linkedin.com/pulse/agentic-ai-runtime-stack-jake-flomenberg-y7e9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heading=h.pxcur8v2qagu"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enerativeprogrammer.com/p/agent-communication-protocols-landscap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google.com/document/d/1rsaK53T3Lg5KoGwvf8ukOUvbELRtH-V0LnOIFDxBryE/edit?tab=t.0#heading=h.pxcur8v2qagu"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JcDBFAm9PPI?start=71&amp;feature=oembed" TargetMode="Externa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z.ai/blog/glm-4.5?utm_source=substack&amp;utm_medium=emai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lock.github.io/goos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z.ai/blog/glm-4.5?utm_source=substack&amp;utm_medium=email" TargetMode="External"/><Relationship Id="rId3" Type="http://schemas.openxmlformats.org/officeDocument/2006/relationships/hyperlink" Target="https://docs.google.com/document/d/1rsaK53T3Lg5KoGwvf8ukOUvbELRtH-V0LnOIFDxBryE/edit?tab=t.0#heading=h.pxcur8v2qagu" TargetMode="External"/><Relationship Id="rId7" Type="http://schemas.openxmlformats.org/officeDocument/2006/relationships/hyperlink" Target="https://github.com/divakarkumarp/Building-Agentic-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arxiv.org/html/2505.10468v4" TargetMode="External"/><Relationship Id="rId5" Type="http://schemas.openxmlformats.org/officeDocument/2006/relationships/hyperlink" Target="https://www.youtube.com/watch?v=q1XFm21I-VQ&amp;t=857s" TargetMode="External"/><Relationship Id="rId4" Type="http://schemas.openxmlformats.org/officeDocument/2006/relationships/hyperlink" Target="https://openai.com/index/introducing-chatgpt-agent/" TargetMode="External"/><Relationship Id="rId9" Type="http://schemas.openxmlformats.org/officeDocument/2006/relationships/hyperlink" Target="https://arxiv.org/abs/2503.1641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3CD2-ECF2-4F6E-4F6A-365C46FFD542}"/>
              </a:ext>
            </a:extLst>
          </p:cNvPr>
          <p:cNvSpPr>
            <a:spLocks noGrp="1"/>
          </p:cNvSpPr>
          <p:nvPr>
            <p:ph type="ctrTitle"/>
          </p:nvPr>
        </p:nvSpPr>
        <p:spPr>
          <a:xfrm>
            <a:off x="1178849" y="1716001"/>
            <a:ext cx="9515656" cy="2237526"/>
          </a:xfrm>
        </p:spPr>
        <p:txBody>
          <a:bodyPr/>
          <a:lstStyle/>
          <a:p>
            <a:pPr algn="l"/>
            <a:r>
              <a:rPr lang="en-US" sz="4800" b="1" dirty="0"/>
              <a:t>Agentic AI: From Concept to Frontier</a:t>
            </a:r>
          </a:p>
        </p:txBody>
      </p:sp>
      <p:sp>
        <p:nvSpPr>
          <p:cNvPr id="3" name="Subtitle 2">
            <a:extLst>
              <a:ext uri="{FF2B5EF4-FFF2-40B4-BE49-F238E27FC236}">
                <a16:creationId xmlns:a16="http://schemas.microsoft.com/office/drawing/2014/main" id="{4A97EC0B-C9AB-6C13-A8FD-708921558E3B}"/>
              </a:ext>
            </a:extLst>
          </p:cNvPr>
          <p:cNvSpPr>
            <a:spLocks noGrp="1"/>
          </p:cNvSpPr>
          <p:nvPr>
            <p:ph type="subTitle" idx="1"/>
          </p:nvPr>
        </p:nvSpPr>
        <p:spPr>
          <a:xfrm>
            <a:off x="3031772" y="5134016"/>
            <a:ext cx="4829883" cy="1525201"/>
          </a:xfrm>
        </p:spPr>
        <p:txBody>
          <a:bodyPr>
            <a:noAutofit/>
          </a:bodyPr>
          <a:lstStyle/>
          <a:p>
            <a:pPr algn="ctr"/>
            <a:r>
              <a:rPr lang="en-US" sz="1600" b="1" dirty="0">
                <a:solidFill>
                  <a:schemeClr val="tx1"/>
                </a:solidFill>
              </a:rPr>
              <a:t>Tanya Roosta</a:t>
            </a:r>
          </a:p>
          <a:p>
            <a:pPr algn="ctr"/>
            <a:r>
              <a:rPr lang="en-US" sz="1600" b="1" dirty="0">
                <a:solidFill>
                  <a:schemeClr val="tx1"/>
                </a:solidFill>
              </a:rPr>
              <a:t>MIDS IMMERSION PROGRAM</a:t>
            </a:r>
          </a:p>
          <a:p>
            <a:pPr algn="ctr"/>
            <a:r>
              <a:rPr lang="en-US" sz="1600" b="1" dirty="0">
                <a:solidFill>
                  <a:schemeClr val="tx1"/>
                </a:solidFill>
              </a:rPr>
              <a:t>August 2025</a:t>
            </a:r>
          </a:p>
        </p:txBody>
      </p:sp>
      <p:pic>
        <p:nvPicPr>
          <p:cNvPr id="1026" name="Picture 2" descr="berkeley-logo-2477383322 - Fisher ...">
            <a:extLst>
              <a:ext uri="{FF2B5EF4-FFF2-40B4-BE49-F238E27FC236}">
                <a16:creationId xmlns:a16="http://schemas.microsoft.com/office/drawing/2014/main" id="{ADAE4298-A681-5E50-2DB4-884285E0D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5958" y="6229350"/>
            <a:ext cx="2606041"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50626"/>
      </p:ext>
    </p:extLst>
  </p:cSld>
  <p:clrMapOvr>
    <a:masterClrMapping/>
  </p:clrMapOvr>
  <mc:AlternateContent xmlns:mc="http://schemas.openxmlformats.org/markup-compatibility/2006">
    <mc:Choice xmlns:p14="http://schemas.microsoft.com/office/powerpoint/2010/main" Requires="p14">
      <p:transition spd="slow" p14:dur="2000" advTm="8350"/>
    </mc:Choice>
    <mc:Fallback>
      <p:transition spd="slow" advTm="83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1D1B-7AFF-62AB-3C61-2CC579BCCED2}"/>
              </a:ext>
            </a:extLst>
          </p:cNvPr>
          <p:cNvSpPr>
            <a:spLocks noGrp="1"/>
          </p:cNvSpPr>
          <p:nvPr>
            <p:ph type="title"/>
          </p:nvPr>
        </p:nvSpPr>
        <p:spPr/>
        <p:txBody>
          <a:bodyPr/>
          <a:lstStyle/>
          <a:p>
            <a:r>
              <a:rPr lang="en-US" dirty="0"/>
              <a:t>Importance of AI Agents</a:t>
            </a:r>
          </a:p>
        </p:txBody>
      </p:sp>
      <p:sp>
        <p:nvSpPr>
          <p:cNvPr id="3" name="Content Placeholder 2">
            <a:extLst>
              <a:ext uri="{FF2B5EF4-FFF2-40B4-BE49-F238E27FC236}">
                <a16:creationId xmlns:a16="http://schemas.microsoft.com/office/drawing/2014/main" id="{E21CB9CA-1E71-B56A-19D7-38128CAA6FFA}"/>
              </a:ext>
            </a:extLst>
          </p:cNvPr>
          <p:cNvSpPr>
            <a:spLocks noGrp="1"/>
          </p:cNvSpPr>
          <p:nvPr>
            <p:ph idx="1"/>
          </p:nvPr>
        </p:nvSpPr>
        <p:spPr>
          <a:xfrm>
            <a:off x="677334" y="1616075"/>
            <a:ext cx="8596668" cy="3880773"/>
          </a:xfrm>
        </p:spPr>
        <p:txBody>
          <a:bodyPr/>
          <a:lstStyle/>
          <a:p>
            <a:pPr>
              <a:lnSpc>
                <a:spcPct val="150000"/>
              </a:lnSpc>
            </a:pPr>
            <a:r>
              <a:rPr lang="en-US" dirty="0"/>
              <a:t>The global AI market has a projected value of $1.81 trillion by 2030, exhibiting a compound annual growth rate (CAGR) of 35.9% from 2025 to 2030</a:t>
            </a:r>
          </a:p>
          <a:p>
            <a:pPr>
              <a:lnSpc>
                <a:spcPct val="150000"/>
              </a:lnSpc>
            </a:pPr>
            <a:r>
              <a:rPr lang="en-US" dirty="0"/>
              <a:t>AI agents enhance operational efficiency, which can lead to productivity increases of up to 30% in industries such as manufacturing and logistics. </a:t>
            </a:r>
          </a:p>
          <a:p>
            <a:pPr lvl="1">
              <a:lnSpc>
                <a:spcPct val="150000"/>
              </a:lnSpc>
            </a:pPr>
            <a:r>
              <a:rPr lang="en-US" dirty="0"/>
              <a:t>Example: AI-driven predictive maintenance can reduce equipment downtime by 40%, significantly lowering operational costs.</a:t>
            </a:r>
          </a:p>
        </p:txBody>
      </p:sp>
    </p:spTree>
    <p:extLst>
      <p:ext uri="{BB962C8B-B14F-4D97-AF65-F5344CB8AC3E}">
        <p14:creationId xmlns:p14="http://schemas.microsoft.com/office/powerpoint/2010/main" val="17575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8FEB-89CA-FAF4-95BD-5E284A459AB3}"/>
              </a:ext>
            </a:extLst>
          </p:cNvPr>
          <p:cNvSpPr>
            <a:spLocks noGrp="1"/>
          </p:cNvSpPr>
          <p:nvPr>
            <p:ph type="title"/>
          </p:nvPr>
        </p:nvSpPr>
        <p:spPr/>
        <p:txBody>
          <a:bodyPr/>
          <a:lstStyle/>
          <a:p>
            <a:endParaRPr lang="en-US"/>
          </a:p>
        </p:txBody>
      </p:sp>
      <p:pic>
        <p:nvPicPr>
          <p:cNvPr id="1026" name="Picture 2" descr="Agentic AI Market size">
            <a:extLst>
              <a:ext uri="{FF2B5EF4-FFF2-40B4-BE49-F238E27FC236}">
                <a16:creationId xmlns:a16="http://schemas.microsoft.com/office/drawing/2014/main" id="{FBD27936-11A6-14A0-5D3E-65695698C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0"/>
            <a:ext cx="11803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662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A47E3-741E-1002-B754-8823A6753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53E3F-7ADC-A0BB-C383-D6F814A22506}"/>
              </a:ext>
            </a:extLst>
          </p:cNvPr>
          <p:cNvSpPr>
            <a:spLocks noGrp="1"/>
          </p:cNvSpPr>
          <p:nvPr>
            <p:ph type="title"/>
          </p:nvPr>
        </p:nvSpPr>
        <p:spPr>
          <a:xfrm>
            <a:off x="2998630" y="2768600"/>
            <a:ext cx="8596668" cy="1320800"/>
          </a:xfrm>
        </p:spPr>
        <p:txBody>
          <a:bodyPr/>
          <a:lstStyle/>
          <a:p>
            <a:r>
              <a:rPr lang="en-US" dirty="0"/>
              <a:t>Historical Context</a:t>
            </a:r>
          </a:p>
        </p:txBody>
      </p:sp>
    </p:spTree>
    <p:extLst>
      <p:ext uri="{BB962C8B-B14F-4D97-AF65-F5344CB8AC3E}">
        <p14:creationId xmlns:p14="http://schemas.microsoft.com/office/powerpoint/2010/main" val="420155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3990-4B94-2F4C-830D-BF5EF8BC07E2}"/>
              </a:ext>
            </a:extLst>
          </p:cNvPr>
          <p:cNvSpPr>
            <a:spLocks noGrp="1"/>
          </p:cNvSpPr>
          <p:nvPr>
            <p:ph type="title"/>
          </p:nvPr>
        </p:nvSpPr>
        <p:spPr>
          <a:xfrm>
            <a:off x="634471" y="345701"/>
            <a:ext cx="7437967" cy="1247775"/>
          </a:xfrm>
        </p:spPr>
        <p:txBody>
          <a:bodyPr/>
          <a:lstStyle/>
          <a:p>
            <a:r>
              <a:rPr lang="en-US" dirty="0"/>
              <a:t>Early Foundations of Agentic AI (1950s–1980s)</a:t>
            </a:r>
          </a:p>
        </p:txBody>
      </p:sp>
      <p:sp>
        <p:nvSpPr>
          <p:cNvPr id="3" name="Content Placeholder 2">
            <a:extLst>
              <a:ext uri="{FF2B5EF4-FFF2-40B4-BE49-F238E27FC236}">
                <a16:creationId xmlns:a16="http://schemas.microsoft.com/office/drawing/2014/main" id="{7A202061-603C-2A31-CEA4-72D44296D824}"/>
              </a:ext>
            </a:extLst>
          </p:cNvPr>
          <p:cNvSpPr>
            <a:spLocks noGrp="1"/>
          </p:cNvSpPr>
          <p:nvPr>
            <p:ph idx="1"/>
          </p:nvPr>
        </p:nvSpPr>
        <p:spPr>
          <a:xfrm>
            <a:off x="634471" y="1796907"/>
            <a:ext cx="8981016" cy="4822968"/>
          </a:xfrm>
        </p:spPr>
        <p:txBody>
          <a:bodyPr>
            <a:normAutofit fontScale="85000" lnSpcReduction="10000"/>
          </a:bodyPr>
          <a:lstStyle/>
          <a:p>
            <a:pPr>
              <a:lnSpc>
                <a:spcPct val="150000"/>
              </a:lnSpc>
            </a:pPr>
            <a:r>
              <a:rPr lang="en-US" sz="1900" b="1" dirty="0"/>
              <a:t>Turing (1950):</a:t>
            </a:r>
            <a:r>
              <a:rPr lang="en-US" sz="1900" dirty="0"/>
              <a:t> "Computing Machinery and Intelligence" introduced the idea of machines exhibiting intelligent behavior.</a:t>
            </a:r>
            <a:endParaRPr lang="en-US" sz="1900" b="1" dirty="0"/>
          </a:p>
          <a:p>
            <a:pPr>
              <a:lnSpc>
                <a:spcPct val="150000"/>
              </a:lnSpc>
            </a:pPr>
            <a:r>
              <a:rPr lang="en-US" sz="1900" b="1" dirty="0"/>
              <a:t>Early Rule-Based Systems (1950s-1970s): </a:t>
            </a:r>
            <a:r>
              <a:rPr lang="en-US" sz="1900" dirty="0"/>
              <a:t>These systems operated on predefined rules to perform specific tasks, often in well-defined domains like game playing (e.g., checkers). </a:t>
            </a:r>
          </a:p>
          <a:p>
            <a:pPr>
              <a:lnSpc>
                <a:spcPct val="150000"/>
              </a:lnSpc>
            </a:pPr>
            <a:r>
              <a:rPr lang="en-US" sz="1900" b="1" dirty="0"/>
              <a:t>Emergence of Agent Concepts (1950s-1980s): </a:t>
            </a:r>
            <a:r>
              <a:rPr lang="en-US" sz="1900" dirty="0"/>
              <a:t>The</a:t>
            </a:r>
            <a:r>
              <a:rPr lang="en-US" sz="1900" b="1" dirty="0"/>
              <a:t> </a:t>
            </a:r>
            <a:r>
              <a:rPr lang="en-US" sz="1900" dirty="0"/>
              <a:t>concept of intelligent agents began to take shape, with researchers exploring systems that could sense, reason, and act in an environment. John McCarthy and Oliver Selfridge at MIT were among the first to describe the concept of intelligent agents. </a:t>
            </a:r>
          </a:p>
          <a:p>
            <a:pPr>
              <a:lnSpc>
                <a:spcPct val="150000"/>
              </a:lnSpc>
            </a:pPr>
            <a:r>
              <a:rPr lang="en-US" sz="1900" b="1" dirty="0"/>
              <a:t>Limitations:</a:t>
            </a:r>
          </a:p>
          <a:p>
            <a:pPr lvl="1">
              <a:lnSpc>
                <a:spcPct val="150000"/>
              </a:lnSpc>
            </a:pPr>
            <a:r>
              <a:rPr lang="en-US" dirty="0"/>
              <a:t>Brittle systems; lacked robustness and adaptability in open-ended environments.</a:t>
            </a:r>
          </a:p>
          <a:p>
            <a:pPr lvl="1">
              <a:lnSpc>
                <a:spcPct val="150000"/>
              </a:lnSpc>
            </a:pPr>
            <a:r>
              <a:rPr lang="en-US" dirty="0"/>
              <a:t>No unified notion of autonomy, goal generation, or learning from experience.</a:t>
            </a:r>
          </a:p>
          <a:p>
            <a:endParaRPr lang="en-US" dirty="0"/>
          </a:p>
          <a:p>
            <a:endParaRPr lang="en-US" dirty="0"/>
          </a:p>
        </p:txBody>
      </p:sp>
    </p:spTree>
    <p:extLst>
      <p:ext uri="{BB962C8B-B14F-4D97-AF65-F5344CB8AC3E}">
        <p14:creationId xmlns:p14="http://schemas.microsoft.com/office/powerpoint/2010/main" val="287281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8D3C-8D06-93F5-0755-7826A50B6D26}"/>
              </a:ext>
            </a:extLst>
          </p:cNvPr>
          <p:cNvSpPr>
            <a:spLocks noGrp="1"/>
          </p:cNvSpPr>
          <p:nvPr>
            <p:ph type="title"/>
          </p:nvPr>
        </p:nvSpPr>
        <p:spPr/>
        <p:txBody>
          <a:bodyPr/>
          <a:lstStyle/>
          <a:p>
            <a:r>
              <a:rPr lang="en-US" dirty="0"/>
              <a:t>Rise of Rational and Reactive Agents (1980s–2000s)</a:t>
            </a:r>
          </a:p>
        </p:txBody>
      </p:sp>
      <p:sp>
        <p:nvSpPr>
          <p:cNvPr id="3" name="Content Placeholder 2">
            <a:extLst>
              <a:ext uri="{FF2B5EF4-FFF2-40B4-BE49-F238E27FC236}">
                <a16:creationId xmlns:a16="http://schemas.microsoft.com/office/drawing/2014/main" id="{22F4B03D-159C-62DF-3FF8-53AED8EB25BA}"/>
              </a:ext>
            </a:extLst>
          </p:cNvPr>
          <p:cNvSpPr>
            <a:spLocks noGrp="1"/>
          </p:cNvSpPr>
          <p:nvPr>
            <p:ph idx="1"/>
          </p:nvPr>
        </p:nvSpPr>
        <p:spPr>
          <a:xfrm>
            <a:off x="677333" y="2160589"/>
            <a:ext cx="8795279" cy="4325936"/>
          </a:xfrm>
        </p:spPr>
        <p:txBody>
          <a:bodyPr>
            <a:normAutofit/>
          </a:bodyPr>
          <a:lstStyle/>
          <a:p>
            <a:pPr>
              <a:lnSpc>
                <a:spcPct val="150000"/>
              </a:lnSpc>
            </a:pPr>
            <a:r>
              <a:rPr lang="en-US" sz="1600" b="1" dirty="0"/>
              <a:t>Rational Agent Model (Russell &amp; Norvig):</a:t>
            </a:r>
            <a:r>
              <a:rPr lang="en-US" sz="1600" dirty="0"/>
              <a:t> Agents perceive, reason, and act to maximize utility.</a:t>
            </a:r>
          </a:p>
          <a:p>
            <a:pPr>
              <a:lnSpc>
                <a:spcPct val="150000"/>
              </a:lnSpc>
            </a:pPr>
            <a:r>
              <a:rPr lang="en-US" sz="1600" b="1" dirty="0"/>
              <a:t>BDI Architecture (Belief–Desire–Intention):</a:t>
            </a:r>
            <a:r>
              <a:rPr lang="en-US" sz="1600" dirty="0"/>
              <a:t> Popular framework for modeling human-like decision-making.</a:t>
            </a:r>
          </a:p>
          <a:p>
            <a:pPr>
              <a:lnSpc>
                <a:spcPct val="150000"/>
              </a:lnSpc>
            </a:pPr>
            <a:r>
              <a:rPr lang="en-US" sz="1600" b="1" dirty="0"/>
              <a:t>Reactive Agents (Brooks, 1986):</a:t>
            </a:r>
            <a:r>
              <a:rPr lang="en-US" sz="1600" dirty="0"/>
              <a:t> Emphasis on situated action, behavior-based robotics.</a:t>
            </a:r>
          </a:p>
          <a:p>
            <a:pPr>
              <a:lnSpc>
                <a:spcPct val="150000"/>
              </a:lnSpc>
            </a:pPr>
            <a:r>
              <a:rPr lang="en-US" sz="1600" b="1" dirty="0"/>
              <a:t>Key Developments:</a:t>
            </a:r>
            <a:endParaRPr lang="en-US" sz="1600" dirty="0"/>
          </a:p>
          <a:p>
            <a:pPr lvl="1">
              <a:lnSpc>
                <a:spcPct val="150000"/>
              </a:lnSpc>
            </a:pPr>
            <a:r>
              <a:rPr lang="en-US" sz="1400" dirty="0"/>
              <a:t>Autonomous robots and game-playing agents (e.g., RoboCup, Deep Blue).</a:t>
            </a:r>
          </a:p>
          <a:p>
            <a:pPr lvl="1">
              <a:lnSpc>
                <a:spcPct val="150000"/>
              </a:lnSpc>
            </a:pPr>
            <a:r>
              <a:rPr lang="en-US" sz="1400" dirty="0"/>
              <a:t>Introduction of </a:t>
            </a:r>
            <a:r>
              <a:rPr lang="en-US" sz="1400" b="1" dirty="0"/>
              <a:t>multi-agent systems</a:t>
            </a:r>
            <a:r>
              <a:rPr lang="en-US" sz="1400" dirty="0"/>
              <a:t> (negotiation, cooperation, competition).</a:t>
            </a:r>
          </a:p>
          <a:p>
            <a:endParaRPr lang="en-US" dirty="0"/>
          </a:p>
        </p:txBody>
      </p:sp>
    </p:spTree>
    <p:extLst>
      <p:ext uri="{BB962C8B-B14F-4D97-AF65-F5344CB8AC3E}">
        <p14:creationId xmlns:p14="http://schemas.microsoft.com/office/powerpoint/2010/main" val="310843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3721-94D8-7237-A9F6-01B22D028670}"/>
              </a:ext>
            </a:extLst>
          </p:cNvPr>
          <p:cNvSpPr>
            <a:spLocks noGrp="1"/>
          </p:cNvSpPr>
          <p:nvPr>
            <p:ph type="title"/>
          </p:nvPr>
        </p:nvSpPr>
        <p:spPr/>
        <p:txBody>
          <a:bodyPr/>
          <a:lstStyle/>
          <a:p>
            <a:r>
              <a:rPr lang="en-US" dirty="0"/>
              <a:t>Modern Agentic AI (2010s–Present)</a:t>
            </a:r>
          </a:p>
        </p:txBody>
      </p:sp>
      <p:sp>
        <p:nvSpPr>
          <p:cNvPr id="3" name="Content Placeholder 2">
            <a:extLst>
              <a:ext uri="{FF2B5EF4-FFF2-40B4-BE49-F238E27FC236}">
                <a16:creationId xmlns:a16="http://schemas.microsoft.com/office/drawing/2014/main" id="{E7638EFA-2B37-47DD-1B93-B7EA86D2432C}"/>
              </a:ext>
            </a:extLst>
          </p:cNvPr>
          <p:cNvSpPr>
            <a:spLocks noGrp="1"/>
          </p:cNvSpPr>
          <p:nvPr>
            <p:ph idx="1"/>
          </p:nvPr>
        </p:nvSpPr>
        <p:spPr>
          <a:xfrm>
            <a:off x="677333" y="1677987"/>
            <a:ext cx="8780991" cy="4879976"/>
          </a:xfrm>
        </p:spPr>
        <p:txBody>
          <a:bodyPr>
            <a:normAutofit/>
          </a:bodyPr>
          <a:lstStyle/>
          <a:p>
            <a:pPr>
              <a:lnSpc>
                <a:spcPct val="150000"/>
              </a:lnSpc>
            </a:pPr>
            <a:r>
              <a:rPr lang="en-US" sz="1600" b="1" dirty="0"/>
              <a:t>Deep Reinforcement learning and Imitation Learning:</a:t>
            </a:r>
            <a:r>
              <a:rPr lang="en-US" sz="1600" dirty="0"/>
              <a:t> Agents learn policies from trial and error (e.g., AlphaGo, OpenAI Five).</a:t>
            </a:r>
          </a:p>
          <a:p>
            <a:pPr>
              <a:lnSpc>
                <a:spcPct val="150000"/>
              </a:lnSpc>
            </a:pPr>
            <a:r>
              <a:rPr lang="en-US" sz="1600" b="1" dirty="0"/>
              <a:t>Cognitive Architectures:</a:t>
            </a:r>
            <a:r>
              <a:rPr lang="en-US" sz="1600" dirty="0"/>
              <a:t> Integration of memory, planning, and self-reflection (e.g., ACT-R, SOAR</a:t>
            </a:r>
            <a:r>
              <a:rPr lang="en-US" dirty="0"/>
              <a:t>*</a:t>
            </a:r>
            <a:r>
              <a:rPr lang="en-US" sz="1600" dirty="0"/>
              <a:t>).</a:t>
            </a:r>
          </a:p>
          <a:p>
            <a:pPr>
              <a:lnSpc>
                <a:spcPct val="150000"/>
              </a:lnSpc>
            </a:pPr>
            <a:r>
              <a:rPr lang="en-US" sz="1600" b="1" dirty="0"/>
              <a:t>LLM-powered Agents (2020s):</a:t>
            </a:r>
            <a:r>
              <a:rPr lang="en-US" sz="1600" dirty="0"/>
              <a:t> Autonomous task agents (e.g., </a:t>
            </a:r>
            <a:r>
              <a:rPr lang="en-US" sz="1600" dirty="0" err="1"/>
              <a:t>AutoGPT</a:t>
            </a:r>
            <a:r>
              <a:rPr lang="en-US" sz="1600" dirty="0"/>
              <a:t>, </a:t>
            </a:r>
            <a:r>
              <a:rPr lang="en-US" sz="1600" dirty="0" err="1"/>
              <a:t>BabyAGI</a:t>
            </a:r>
            <a:r>
              <a:rPr lang="en-US" sz="1600" dirty="0"/>
              <a:t>) with reasoning chains and tool use.</a:t>
            </a:r>
          </a:p>
          <a:p>
            <a:pPr>
              <a:lnSpc>
                <a:spcPct val="150000"/>
              </a:lnSpc>
            </a:pPr>
            <a:r>
              <a:rPr lang="en-US" sz="1600" b="1" dirty="0"/>
              <a:t>Emerging Trends:</a:t>
            </a:r>
            <a:endParaRPr lang="en-US" sz="1600" dirty="0"/>
          </a:p>
          <a:p>
            <a:pPr lvl="1">
              <a:lnSpc>
                <a:spcPct val="150000"/>
              </a:lnSpc>
            </a:pPr>
            <a:r>
              <a:rPr lang="en-US" sz="1400" dirty="0"/>
              <a:t>Agents as co-workers (e.g., AI teammates, assistants).</a:t>
            </a:r>
          </a:p>
          <a:p>
            <a:pPr lvl="1">
              <a:lnSpc>
                <a:spcPct val="150000"/>
              </a:lnSpc>
            </a:pPr>
            <a:r>
              <a:rPr lang="en-US" sz="1400" dirty="0"/>
              <a:t>Growing focus on </a:t>
            </a:r>
            <a:r>
              <a:rPr lang="en-US" sz="1400" b="1" dirty="0"/>
              <a:t>agency</a:t>
            </a:r>
            <a:r>
              <a:rPr lang="en-US" sz="1400" dirty="0"/>
              <a:t>, </a:t>
            </a:r>
            <a:r>
              <a:rPr lang="en-US" sz="1400" b="1" dirty="0"/>
              <a:t>alignment</a:t>
            </a:r>
            <a:r>
              <a:rPr lang="en-US" sz="1400" dirty="0"/>
              <a:t>, </a:t>
            </a:r>
            <a:r>
              <a:rPr lang="en-US" sz="1400" b="1" dirty="0"/>
              <a:t>self-improvement</a:t>
            </a:r>
            <a:r>
              <a:rPr lang="en-US" sz="1400" dirty="0"/>
              <a:t>, and </a:t>
            </a:r>
            <a:r>
              <a:rPr lang="en-US" sz="1400" b="1" dirty="0"/>
              <a:t>autonomy under uncertainty</a:t>
            </a:r>
            <a:r>
              <a:rPr lang="en-US" sz="1400" dirty="0"/>
              <a:t>.</a:t>
            </a:r>
          </a:p>
          <a:p>
            <a:endParaRPr lang="en-US" dirty="0"/>
          </a:p>
        </p:txBody>
      </p:sp>
      <p:sp>
        <p:nvSpPr>
          <p:cNvPr id="4" name="TextBox 3">
            <a:extLst>
              <a:ext uri="{FF2B5EF4-FFF2-40B4-BE49-F238E27FC236}">
                <a16:creationId xmlns:a16="http://schemas.microsoft.com/office/drawing/2014/main" id="{25A74908-5973-649D-2ACC-E4A73C7D173D}"/>
              </a:ext>
            </a:extLst>
          </p:cNvPr>
          <p:cNvSpPr txBox="1"/>
          <p:nvPr/>
        </p:nvSpPr>
        <p:spPr>
          <a:xfrm>
            <a:off x="677332" y="6557963"/>
            <a:ext cx="3924164" cy="276999"/>
          </a:xfrm>
          <a:prstGeom prst="rect">
            <a:avLst/>
          </a:prstGeom>
          <a:noFill/>
        </p:spPr>
        <p:txBody>
          <a:bodyPr wrap="square" rtlCol="0">
            <a:spAutoFit/>
          </a:bodyPr>
          <a:lstStyle/>
          <a:p>
            <a:r>
              <a:rPr lang="en-US" sz="1100" dirty="0"/>
              <a:t>* </a:t>
            </a:r>
            <a:r>
              <a:rPr lang="en-US" sz="1200" dirty="0"/>
              <a:t>Security Orchestration, Automation, and Response</a:t>
            </a:r>
          </a:p>
        </p:txBody>
      </p:sp>
    </p:spTree>
    <p:extLst>
      <p:ext uri="{BB962C8B-B14F-4D97-AF65-F5344CB8AC3E}">
        <p14:creationId xmlns:p14="http://schemas.microsoft.com/office/powerpoint/2010/main" val="204961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731F0-54A2-EF0D-4385-182F5227139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FE7137-AECF-B989-766D-CA20CCB26643}"/>
              </a:ext>
            </a:extLst>
          </p:cNvPr>
          <p:cNvPicPr>
            <a:picLocks noChangeAspect="1"/>
          </p:cNvPicPr>
          <p:nvPr/>
        </p:nvPicPr>
        <p:blipFill>
          <a:blip r:embed="rId3"/>
          <a:stretch>
            <a:fillRect/>
          </a:stretch>
        </p:blipFill>
        <p:spPr>
          <a:xfrm>
            <a:off x="771525" y="1016993"/>
            <a:ext cx="8037002" cy="5667329"/>
          </a:xfrm>
          <a:prstGeom prst="rect">
            <a:avLst/>
          </a:prstGeom>
        </p:spPr>
      </p:pic>
      <p:sp>
        <p:nvSpPr>
          <p:cNvPr id="5" name="TextBox 4">
            <a:extLst>
              <a:ext uri="{FF2B5EF4-FFF2-40B4-BE49-F238E27FC236}">
                <a16:creationId xmlns:a16="http://schemas.microsoft.com/office/drawing/2014/main" id="{F210CE30-A67B-591B-C2D1-0416051CFF45}"/>
              </a:ext>
            </a:extLst>
          </p:cNvPr>
          <p:cNvSpPr txBox="1"/>
          <p:nvPr/>
        </p:nvSpPr>
        <p:spPr>
          <a:xfrm>
            <a:off x="469900" y="6611779"/>
            <a:ext cx="11938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rebuchet MS" panose="020B0603020202020204"/>
                <a:ea typeface="+mn-ea"/>
                <a:cs typeface="+mn-cs"/>
                <a:hlinkClick r:id="rId4"/>
              </a:rPr>
              <a:t>Image source</a:t>
            </a:r>
            <a:endParaRPr kumimoji="0" lang="en-US" sz="1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B8E2611-43E4-EA7C-864E-475E491268BA}"/>
              </a:ext>
            </a:extLst>
          </p:cNvPr>
          <p:cNvSpPr>
            <a:spLocks noGrp="1"/>
          </p:cNvSpPr>
          <p:nvPr>
            <p:ph type="title"/>
          </p:nvPr>
        </p:nvSpPr>
        <p:spPr>
          <a:xfrm>
            <a:off x="771525" y="173678"/>
            <a:ext cx="8596668" cy="1320800"/>
          </a:xfrm>
        </p:spPr>
        <p:txBody>
          <a:bodyPr/>
          <a:lstStyle/>
          <a:p>
            <a:r>
              <a:rPr lang="en-US" dirty="0"/>
              <a:t>And in the last two years…</a:t>
            </a:r>
          </a:p>
        </p:txBody>
      </p:sp>
    </p:spTree>
    <p:extLst>
      <p:ext uri="{BB962C8B-B14F-4D97-AF65-F5344CB8AC3E}">
        <p14:creationId xmlns:p14="http://schemas.microsoft.com/office/powerpoint/2010/main" val="1836706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B8F2-3B3C-2961-4B8B-1C02D01EB678}"/>
              </a:ext>
            </a:extLst>
          </p:cNvPr>
          <p:cNvSpPr>
            <a:spLocks noGrp="1"/>
          </p:cNvSpPr>
          <p:nvPr>
            <p:ph type="title"/>
          </p:nvPr>
        </p:nvSpPr>
        <p:spPr>
          <a:xfrm>
            <a:off x="2663296" y="2967038"/>
            <a:ext cx="8596668" cy="1320800"/>
          </a:xfrm>
        </p:spPr>
        <p:txBody>
          <a:bodyPr/>
          <a:lstStyle/>
          <a:p>
            <a:r>
              <a:rPr lang="en-US" dirty="0"/>
              <a:t>Types of Agentic AI</a:t>
            </a:r>
          </a:p>
        </p:txBody>
      </p:sp>
    </p:spTree>
    <p:extLst>
      <p:ext uri="{BB962C8B-B14F-4D97-AF65-F5344CB8AC3E}">
        <p14:creationId xmlns:p14="http://schemas.microsoft.com/office/powerpoint/2010/main" val="2374705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F92643-B8D7-C2BE-0CED-C5E7B7835D98}"/>
              </a:ext>
            </a:extLst>
          </p:cNvPr>
          <p:cNvPicPr>
            <a:picLocks noChangeAspect="1"/>
          </p:cNvPicPr>
          <p:nvPr/>
        </p:nvPicPr>
        <p:blipFill>
          <a:blip r:embed="rId2"/>
          <a:stretch>
            <a:fillRect/>
          </a:stretch>
        </p:blipFill>
        <p:spPr>
          <a:xfrm>
            <a:off x="595746" y="438728"/>
            <a:ext cx="8395854" cy="5597236"/>
          </a:xfrm>
          <a:prstGeom prst="rect">
            <a:avLst/>
          </a:prstGeom>
        </p:spPr>
      </p:pic>
    </p:spTree>
    <p:extLst>
      <p:ext uri="{BB962C8B-B14F-4D97-AF65-F5344CB8AC3E}">
        <p14:creationId xmlns:p14="http://schemas.microsoft.com/office/powerpoint/2010/main" val="232976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241FA-1D74-2B4D-7E8B-0F9D2C6B4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71060-0841-3E4A-AC0C-94D43243E26C}"/>
              </a:ext>
            </a:extLst>
          </p:cNvPr>
          <p:cNvSpPr>
            <a:spLocks noGrp="1"/>
          </p:cNvSpPr>
          <p:nvPr>
            <p:ph type="title"/>
          </p:nvPr>
        </p:nvSpPr>
        <p:spPr/>
        <p:txBody>
          <a:bodyPr/>
          <a:lstStyle/>
          <a:p>
            <a:r>
              <a:rPr lang="en-US" dirty="0"/>
              <a:t>Reactive Agents</a:t>
            </a:r>
          </a:p>
        </p:txBody>
      </p:sp>
      <p:sp>
        <p:nvSpPr>
          <p:cNvPr id="3" name="Content Placeholder 2">
            <a:extLst>
              <a:ext uri="{FF2B5EF4-FFF2-40B4-BE49-F238E27FC236}">
                <a16:creationId xmlns:a16="http://schemas.microsoft.com/office/drawing/2014/main" id="{E5E873A1-3BDF-E9C2-2AA2-99227BC448BA}"/>
              </a:ext>
            </a:extLst>
          </p:cNvPr>
          <p:cNvSpPr>
            <a:spLocks noGrp="1"/>
          </p:cNvSpPr>
          <p:nvPr>
            <p:ph idx="1"/>
          </p:nvPr>
        </p:nvSpPr>
        <p:spPr>
          <a:xfrm>
            <a:off x="677334" y="2160589"/>
            <a:ext cx="5780616" cy="4411661"/>
          </a:xfrm>
        </p:spPr>
        <p:txBody>
          <a:bodyPr/>
          <a:lstStyle/>
          <a:p>
            <a:r>
              <a:rPr lang="en-US" b="1" dirty="0"/>
              <a:t>Reactive Agents</a:t>
            </a:r>
            <a:endParaRPr lang="en-US" dirty="0"/>
          </a:p>
          <a:p>
            <a:pPr lvl="1"/>
            <a:r>
              <a:rPr lang="en-US" b="1" dirty="0"/>
              <a:t>Behavior:</a:t>
            </a:r>
            <a:r>
              <a:rPr lang="en-US" dirty="0"/>
              <a:t> Respond to current stimuli; no internal state or memory.</a:t>
            </a:r>
          </a:p>
          <a:p>
            <a:pPr lvl="1"/>
            <a:r>
              <a:rPr lang="en-US" b="1" dirty="0"/>
              <a:t>Examples:</a:t>
            </a:r>
            <a:r>
              <a:rPr lang="en-US" dirty="0"/>
              <a:t> </a:t>
            </a:r>
            <a:r>
              <a:rPr lang="en-US" dirty="0" err="1"/>
              <a:t>Braitenberg</a:t>
            </a:r>
            <a:r>
              <a:rPr lang="en-US" dirty="0"/>
              <a:t> vehicles, simple robotic agents.</a:t>
            </a:r>
          </a:p>
          <a:p>
            <a:pPr lvl="1"/>
            <a:r>
              <a:rPr lang="en-US" b="1" dirty="0"/>
              <a:t>Strengths:</a:t>
            </a:r>
            <a:r>
              <a:rPr lang="en-US" dirty="0"/>
              <a:t> Fast, robust in predictable environments.</a:t>
            </a:r>
          </a:p>
          <a:p>
            <a:pPr lvl="1"/>
            <a:r>
              <a:rPr lang="en-US" b="1" dirty="0"/>
              <a:t>Limitations:</a:t>
            </a:r>
            <a:r>
              <a:rPr lang="en-US" dirty="0"/>
              <a:t> Can’t learn, plan, or reflect on experience.</a:t>
            </a:r>
          </a:p>
          <a:p>
            <a:pPr lvl="1"/>
            <a:endParaRPr lang="en-US" dirty="0"/>
          </a:p>
        </p:txBody>
      </p:sp>
      <p:pic>
        <p:nvPicPr>
          <p:cNvPr id="4" name="Picture 3">
            <a:extLst>
              <a:ext uri="{FF2B5EF4-FFF2-40B4-BE49-F238E27FC236}">
                <a16:creationId xmlns:a16="http://schemas.microsoft.com/office/drawing/2014/main" id="{5B49943A-0B0A-7797-375E-C8B6856B336C}"/>
              </a:ext>
            </a:extLst>
          </p:cNvPr>
          <p:cNvPicPr>
            <a:picLocks noChangeAspect="1"/>
          </p:cNvPicPr>
          <p:nvPr/>
        </p:nvPicPr>
        <p:blipFill>
          <a:blip r:embed="rId2"/>
          <a:stretch>
            <a:fillRect/>
          </a:stretch>
        </p:blipFill>
        <p:spPr>
          <a:xfrm>
            <a:off x="7360011" y="0"/>
            <a:ext cx="4831989" cy="3221326"/>
          </a:xfrm>
          <a:prstGeom prst="rect">
            <a:avLst/>
          </a:prstGeom>
        </p:spPr>
      </p:pic>
      <p:sp>
        <p:nvSpPr>
          <p:cNvPr id="5" name="Oval 4">
            <a:extLst>
              <a:ext uri="{FF2B5EF4-FFF2-40B4-BE49-F238E27FC236}">
                <a16:creationId xmlns:a16="http://schemas.microsoft.com/office/drawing/2014/main" id="{659DEF6A-6FF3-979C-C587-46D859410A56}"/>
              </a:ext>
            </a:extLst>
          </p:cNvPr>
          <p:cNvSpPr/>
          <p:nvPr/>
        </p:nvSpPr>
        <p:spPr>
          <a:xfrm>
            <a:off x="7482154" y="1470421"/>
            <a:ext cx="869589" cy="8628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26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7293-AF30-08D9-8A96-50A417106D7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EDA2BF7-8EA8-B2BF-5A2B-D8E8EB8BBD44}"/>
              </a:ext>
            </a:extLst>
          </p:cNvPr>
          <p:cNvSpPr>
            <a:spLocks noGrp="1"/>
          </p:cNvSpPr>
          <p:nvPr>
            <p:ph idx="1"/>
          </p:nvPr>
        </p:nvSpPr>
        <p:spPr/>
        <p:txBody>
          <a:bodyPr/>
          <a:lstStyle/>
          <a:p>
            <a:r>
              <a:rPr lang="en-US" dirty="0"/>
              <a:t>Definitions</a:t>
            </a:r>
          </a:p>
          <a:p>
            <a:r>
              <a:rPr lang="en-US" dirty="0"/>
              <a:t>Historical context</a:t>
            </a:r>
          </a:p>
          <a:p>
            <a:r>
              <a:rPr lang="en-US" dirty="0"/>
              <a:t>Types of agentic AI</a:t>
            </a:r>
          </a:p>
          <a:p>
            <a:r>
              <a:rPr lang="en-US" dirty="0"/>
              <a:t>Agentic AI system architecture</a:t>
            </a:r>
          </a:p>
          <a:p>
            <a:r>
              <a:rPr lang="en-US" dirty="0"/>
              <a:t>Software stack</a:t>
            </a:r>
          </a:p>
          <a:p>
            <a:r>
              <a:rPr lang="en-US" dirty="0"/>
              <a:t>Evaluation of agentic AI</a:t>
            </a:r>
          </a:p>
          <a:p>
            <a:r>
              <a:rPr lang="en-US" dirty="0"/>
              <a:t>Applications</a:t>
            </a:r>
          </a:p>
          <a:p>
            <a:r>
              <a:rPr lang="en-US" dirty="0"/>
              <a:t>Trends and future directions</a:t>
            </a:r>
          </a:p>
          <a:p>
            <a:r>
              <a:rPr lang="en-US" dirty="0"/>
              <a:t>Conclusion</a:t>
            </a:r>
          </a:p>
          <a:p>
            <a:endParaRPr lang="en-US" dirty="0"/>
          </a:p>
        </p:txBody>
      </p:sp>
      <p:pic>
        <p:nvPicPr>
          <p:cNvPr id="4" name="Picture 2" descr="Traditional RAG vs. Agentic RAG—Why AI Agents Need Dynamic Knowledge to Get  Smarter | NVIDIA Technical Blog">
            <a:extLst>
              <a:ext uri="{FF2B5EF4-FFF2-40B4-BE49-F238E27FC236}">
                <a16:creationId xmlns:a16="http://schemas.microsoft.com/office/drawing/2014/main" id="{62D55D77-D85C-5224-FDE3-D97D82FDD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501" y="39759"/>
            <a:ext cx="5602357" cy="315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8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2D528-FC83-3E69-F7AA-BC409E985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12533-8350-666F-942F-E19D96F39B32}"/>
              </a:ext>
            </a:extLst>
          </p:cNvPr>
          <p:cNvSpPr>
            <a:spLocks noGrp="1"/>
          </p:cNvSpPr>
          <p:nvPr>
            <p:ph type="title"/>
          </p:nvPr>
        </p:nvSpPr>
        <p:spPr/>
        <p:txBody>
          <a:bodyPr/>
          <a:lstStyle/>
          <a:p>
            <a:r>
              <a:rPr lang="en-US" dirty="0"/>
              <a:t>Rational Agents</a:t>
            </a:r>
          </a:p>
        </p:txBody>
      </p:sp>
      <p:sp>
        <p:nvSpPr>
          <p:cNvPr id="3" name="Content Placeholder 2">
            <a:extLst>
              <a:ext uri="{FF2B5EF4-FFF2-40B4-BE49-F238E27FC236}">
                <a16:creationId xmlns:a16="http://schemas.microsoft.com/office/drawing/2014/main" id="{DEA55347-539C-BF77-40D5-F8E7AF28B692}"/>
              </a:ext>
            </a:extLst>
          </p:cNvPr>
          <p:cNvSpPr>
            <a:spLocks noGrp="1"/>
          </p:cNvSpPr>
          <p:nvPr>
            <p:ph idx="1"/>
          </p:nvPr>
        </p:nvSpPr>
        <p:spPr>
          <a:xfrm>
            <a:off x="677334" y="2160589"/>
            <a:ext cx="6094941" cy="4497386"/>
          </a:xfrm>
        </p:spPr>
        <p:txBody>
          <a:bodyPr/>
          <a:lstStyle/>
          <a:p>
            <a:r>
              <a:rPr lang="en-US" b="1" dirty="0"/>
              <a:t>Deliberative (Rational) Agents</a:t>
            </a:r>
          </a:p>
          <a:p>
            <a:pPr lvl="1"/>
            <a:r>
              <a:rPr lang="en-US" b="1" dirty="0"/>
              <a:t>Behavior:</a:t>
            </a:r>
            <a:r>
              <a:rPr lang="en-US" dirty="0"/>
              <a:t> Build and use internal models to plan actions.</a:t>
            </a:r>
          </a:p>
          <a:p>
            <a:pPr lvl="1"/>
            <a:r>
              <a:rPr lang="en-US" b="1" dirty="0"/>
              <a:t>Core Components:</a:t>
            </a:r>
            <a:r>
              <a:rPr lang="en-US" dirty="0"/>
              <a:t> Perception → Belief update → Planning → Action.</a:t>
            </a:r>
          </a:p>
          <a:p>
            <a:pPr lvl="1"/>
            <a:r>
              <a:rPr lang="en-US" b="1" dirty="0"/>
              <a:t>Examples:</a:t>
            </a:r>
            <a:r>
              <a:rPr lang="en-US" dirty="0"/>
              <a:t> Chess-playing AIs (e.g., Deep Blue), GOFAI planning systems.</a:t>
            </a:r>
          </a:p>
          <a:p>
            <a:pPr lvl="1"/>
            <a:r>
              <a:rPr lang="en-US" b="1" dirty="0"/>
              <a:t>Limitations:</a:t>
            </a:r>
            <a:r>
              <a:rPr lang="en-US" dirty="0"/>
              <a:t> Struggle in dynamic or uncertain environments.</a:t>
            </a:r>
          </a:p>
          <a:p>
            <a:pPr lvl="1"/>
            <a:endParaRPr lang="en-US" dirty="0"/>
          </a:p>
        </p:txBody>
      </p:sp>
      <p:pic>
        <p:nvPicPr>
          <p:cNvPr id="4" name="Picture 3">
            <a:extLst>
              <a:ext uri="{FF2B5EF4-FFF2-40B4-BE49-F238E27FC236}">
                <a16:creationId xmlns:a16="http://schemas.microsoft.com/office/drawing/2014/main" id="{091B6A96-A104-5537-39AC-5C36C4BFB843}"/>
              </a:ext>
            </a:extLst>
          </p:cNvPr>
          <p:cNvPicPr>
            <a:picLocks noChangeAspect="1"/>
          </p:cNvPicPr>
          <p:nvPr/>
        </p:nvPicPr>
        <p:blipFill>
          <a:blip r:embed="rId3"/>
          <a:stretch>
            <a:fillRect/>
          </a:stretch>
        </p:blipFill>
        <p:spPr>
          <a:xfrm>
            <a:off x="7360011" y="0"/>
            <a:ext cx="4831989" cy="3221326"/>
          </a:xfrm>
          <a:prstGeom prst="rect">
            <a:avLst/>
          </a:prstGeom>
        </p:spPr>
      </p:pic>
      <p:sp>
        <p:nvSpPr>
          <p:cNvPr id="5" name="Oval 4">
            <a:extLst>
              <a:ext uri="{FF2B5EF4-FFF2-40B4-BE49-F238E27FC236}">
                <a16:creationId xmlns:a16="http://schemas.microsoft.com/office/drawing/2014/main" id="{7CB2FA49-909A-BCA7-1737-788578DFA0E6}"/>
              </a:ext>
            </a:extLst>
          </p:cNvPr>
          <p:cNvSpPr/>
          <p:nvPr/>
        </p:nvSpPr>
        <p:spPr>
          <a:xfrm>
            <a:off x="8153675" y="1470421"/>
            <a:ext cx="869589" cy="8628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9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2CD4B-72CA-E9A1-F88E-F59BE7C66C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BAE5C-16DE-534F-0727-09060329EF1A}"/>
              </a:ext>
            </a:extLst>
          </p:cNvPr>
          <p:cNvSpPr>
            <a:spLocks noGrp="1"/>
          </p:cNvSpPr>
          <p:nvPr>
            <p:ph type="title"/>
          </p:nvPr>
        </p:nvSpPr>
        <p:spPr/>
        <p:txBody>
          <a:bodyPr/>
          <a:lstStyle/>
          <a:p>
            <a:r>
              <a:rPr lang="en-US" dirty="0"/>
              <a:t>Learning Agents</a:t>
            </a:r>
          </a:p>
        </p:txBody>
      </p:sp>
      <p:sp>
        <p:nvSpPr>
          <p:cNvPr id="3" name="Content Placeholder 2">
            <a:extLst>
              <a:ext uri="{FF2B5EF4-FFF2-40B4-BE49-F238E27FC236}">
                <a16:creationId xmlns:a16="http://schemas.microsoft.com/office/drawing/2014/main" id="{9E094C66-33E9-5F03-BA48-FB06B28AAD14}"/>
              </a:ext>
            </a:extLst>
          </p:cNvPr>
          <p:cNvSpPr>
            <a:spLocks noGrp="1"/>
          </p:cNvSpPr>
          <p:nvPr>
            <p:ph idx="1"/>
          </p:nvPr>
        </p:nvSpPr>
        <p:spPr>
          <a:xfrm>
            <a:off x="677334" y="2160589"/>
            <a:ext cx="6294966" cy="4311649"/>
          </a:xfrm>
        </p:spPr>
        <p:txBody>
          <a:bodyPr/>
          <a:lstStyle/>
          <a:p>
            <a:r>
              <a:rPr lang="en-US" b="1" dirty="0"/>
              <a:t>Learning Agents</a:t>
            </a:r>
          </a:p>
          <a:p>
            <a:pPr lvl="1"/>
            <a:r>
              <a:rPr lang="en-US" b="1" dirty="0"/>
              <a:t>Behavior:</a:t>
            </a:r>
            <a:r>
              <a:rPr lang="en-US" dirty="0"/>
              <a:t> Improve performance through experience (exploration + exploitation).</a:t>
            </a:r>
          </a:p>
          <a:p>
            <a:pPr lvl="1"/>
            <a:r>
              <a:rPr lang="en-US" b="1" dirty="0"/>
              <a:t>Techniques:</a:t>
            </a:r>
            <a:r>
              <a:rPr lang="en-US" dirty="0"/>
              <a:t> Reinforcement Learning, imitation Learning.</a:t>
            </a:r>
          </a:p>
          <a:p>
            <a:pPr lvl="1"/>
            <a:r>
              <a:rPr lang="en-US" b="1" dirty="0"/>
              <a:t>Examples:</a:t>
            </a:r>
            <a:r>
              <a:rPr lang="en-US" dirty="0"/>
              <a:t> AlphaGo, OpenAI Five, autonomous driving systems.</a:t>
            </a:r>
          </a:p>
          <a:p>
            <a:pPr lvl="1"/>
            <a:r>
              <a:rPr lang="en-US" b="1" dirty="0"/>
              <a:t>Strengths:</a:t>
            </a:r>
            <a:r>
              <a:rPr lang="en-US" dirty="0"/>
              <a:t> Adaptable, scalable in complex tasks.</a:t>
            </a:r>
          </a:p>
          <a:p>
            <a:pPr lvl="1"/>
            <a:r>
              <a:rPr lang="en-US" b="1" dirty="0"/>
              <a:t>Risks:</a:t>
            </a:r>
            <a:r>
              <a:rPr lang="en-US" dirty="0"/>
              <a:t> Sample inefficiency, safety in real-world deployment.</a:t>
            </a:r>
          </a:p>
          <a:p>
            <a:pPr lvl="1"/>
            <a:endParaRPr lang="en-US" dirty="0"/>
          </a:p>
        </p:txBody>
      </p:sp>
      <p:pic>
        <p:nvPicPr>
          <p:cNvPr id="4" name="Picture 3">
            <a:extLst>
              <a:ext uri="{FF2B5EF4-FFF2-40B4-BE49-F238E27FC236}">
                <a16:creationId xmlns:a16="http://schemas.microsoft.com/office/drawing/2014/main" id="{198C5DBC-DA1D-4EF2-E929-E102F2E230FC}"/>
              </a:ext>
            </a:extLst>
          </p:cNvPr>
          <p:cNvPicPr>
            <a:picLocks noChangeAspect="1"/>
          </p:cNvPicPr>
          <p:nvPr/>
        </p:nvPicPr>
        <p:blipFill>
          <a:blip r:embed="rId2"/>
          <a:stretch>
            <a:fillRect/>
          </a:stretch>
        </p:blipFill>
        <p:spPr>
          <a:xfrm>
            <a:off x="7360011" y="-2279"/>
            <a:ext cx="4831989" cy="3221326"/>
          </a:xfrm>
          <a:prstGeom prst="rect">
            <a:avLst/>
          </a:prstGeom>
        </p:spPr>
      </p:pic>
      <p:sp>
        <p:nvSpPr>
          <p:cNvPr id="5" name="Oval 4">
            <a:extLst>
              <a:ext uri="{FF2B5EF4-FFF2-40B4-BE49-F238E27FC236}">
                <a16:creationId xmlns:a16="http://schemas.microsoft.com/office/drawing/2014/main" id="{AB6D98BA-7223-F7A1-D2A0-0A09BB4FC6DE}"/>
              </a:ext>
            </a:extLst>
          </p:cNvPr>
          <p:cNvSpPr/>
          <p:nvPr/>
        </p:nvSpPr>
        <p:spPr>
          <a:xfrm>
            <a:off x="8796620" y="1456129"/>
            <a:ext cx="869589" cy="8628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47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EDF2-0BA3-E7C2-CD84-EEA03D6FE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619AB-357B-92E5-95A1-469E3EA341B5}"/>
              </a:ext>
            </a:extLst>
          </p:cNvPr>
          <p:cNvSpPr>
            <a:spLocks noGrp="1"/>
          </p:cNvSpPr>
          <p:nvPr>
            <p:ph type="title"/>
          </p:nvPr>
        </p:nvSpPr>
        <p:spPr/>
        <p:txBody>
          <a:bodyPr/>
          <a:lstStyle/>
          <a:p>
            <a:r>
              <a:rPr lang="en-US" dirty="0"/>
              <a:t>BDI Agents</a:t>
            </a:r>
          </a:p>
        </p:txBody>
      </p:sp>
      <p:sp>
        <p:nvSpPr>
          <p:cNvPr id="3" name="Content Placeholder 2">
            <a:extLst>
              <a:ext uri="{FF2B5EF4-FFF2-40B4-BE49-F238E27FC236}">
                <a16:creationId xmlns:a16="http://schemas.microsoft.com/office/drawing/2014/main" id="{440ECF36-B0B5-C7D0-2D82-E75E325AC120}"/>
              </a:ext>
            </a:extLst>
          </p:cNvPr>
          <p:cNvSpPr>
            <a:spLocks noGrp="1"/>
          </p:cNvSpPr>
          <p:nvPr>
            <p:ph idx="1"/>
          </p:nvPr>
        </p:nvSpPr>
        <p:spPr>
          <a:xfrm>
            <a:off x="677334" y="2160588"/>
            <a:ext cx="5823479" cy="4240211"/>
          </a:xfrm>
        </p:spPr>
        <p:txBody>
          <a:bodyPr/>
          <a:lstStyle/>
          <a:p>
            <a:r>
              <a:rPr lang="en-US" b="1" dirty="0"/>
              <a:t>BDI (Belief–Desire–Intention) Agents</a:t>
            </a:r>
          </a:p>
          <a:p>
            <a:pPr lvl="1"/>
            <a:r>
              <a:rPr lang="en-US" b="1" dirty="0"/>
              <a:t>Behavior:</a:t>
            </a:r>
            <a:r>
              <a:rPr lang="en-US" dirty="0"/>
              <a:t> Modeled after human reasoning; maintain beliefs, desires (goals), and intentions (committed plans).</a:t>
            </a:r>
          </a:p>
          <a:p>
            <a:pPr lvl="1"/>
            <a:r>
              <a:rPr lang="en-US" b="1" dirty="0"/>
              <a:t>Examples:</a:t>
            </a:r>
            <a:r>
              <a:rPr lang="en-US" dirty="0"/>
              <a:t> simulation-based agents in games or training.</a:t>
            </a:r>
          </a:p>
          <a:p>
            <a:pPr lvl="1"/>
            <a:r>
              <a:rPr lang="en-US" b="1" dirty="0"/>
              <a:t>Uses:</a:t>
            </a:r>
            <a:r>
              <a:rPr lang="en-US" dirty="0"/>
              <a:t> Multi-agent systems, decision-support systems.</a:t>
            </a:r>
          </a:p>
          <a:p>
            <a:pPr lvl="1"/>
            <a:endParaRPr lang="en-US" dirty="0"/>
          </a:p>
        </p:txBody>
      </p:sp>
      <p:pic>
        <p:nvPicPr>
          <p:cNvPr id="4" name="Picture 3">
            <a:extLst>
              <a:ext uri="{FF2B5EF4-FFF2-40B4-BE49-F238E27FC236}">
                <a16:creationId xmlns:a16="http://schemas.microsoft.com/office/drawing/2014/main" id="{82AD1DDD-90A3-C4F0-8934-F8A1FDC34180}"/>
              </a:ext>
            </a:extLst>
          </p:cNvPr>
          <p:cNvPicPr>
            <a:picLocks noChangeAspect="1"/>
          </p:cNvPicPr>
          <p:nvPr/>
        </p:nvPicPr>
        <p:blipFill>
          <a:blip r:embed="rId3"/>
          <a:stretch>
            <a:fillRect/>
          </a:stretch>
        </p:blipFill>
        <p:spPr>
          <a:xfrm>
            <a:off x="7360011" y="0"/>
            <a:ext cx="4831989" cy="3221326"/>
          </a:xfrm>
          <a:prstGeom prst="rect">
            <a:avLst/>
          </a:prstGeom>
        </p:spPr>
      </p:pic>
      <p:sp>
        <p:nvSpPr>
          <p:cNvPr id="5" name="Oval 4">
            <a:extLst>
              <a:ext uri="{FF2B5EF4-FFF2-40B4-BE49-F238E27FC236}">
                <a16:creationId xmlns:a16="http://schemas.microsoft.com/office/drawing/2014/main" id="{28A560CB-E5AA-D819-501F-4FC5539760A5}"/>
              </a:ext>
            </a:extLst>
          </p:cNvPr>
          <p:cNvSpPr/>
          <p:nvPr/>
        </p:nvSpPr>
        <p:spPr>
          <a:xfrm>
            <a:off x="9610991" y="1444026"/>
            <a:ext cx="961759" cy="884831"/>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45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4C73-BD6A-E756-2B60-1DAD10026B8C}"/>
              </a:ext>
            </a:extLst>
          </p:cNvPr>
          <p:cNvSpPr>
            <a:spLocks noGrp="1"/>
          </p:cNvSpPr>
          <p:nvPr>
            <p:ph type="title"/>
          </p:nvPr>
        </p:nvSpPr>
        <p:spPr/>
        <p:txBody>
          <a:bodyPr/>
          <a:lstStyle/>
          <a:p>
            <a:r>
              <a:rPr lang="en-US" dirty="0"/>
              <a:t>Embodied Agents</a:t>
            </a:r>
          </a:p>
        </p:txBody>
      </p:sp>
      <p:sp>
        <p:nvSpPr>
          <p:cNvPr id="3" name="Content Placeholder 2">
            <a:extLst>
              <a:ext uri="{FF2B5EF4-FFF2-40B4-BE49-F238E27FC236}">
                <a16:creationId xmlns:a16="http://schemas.microsoft.com/office/drawing/2014/main" id="{5127CC43-F097-B862-BE6E-0CD762130605}"/>
              </a:ext>
            </a:extLst>
          </p:cNvPr>
          <p:cNvSpPr>
            <a:spLocks noGrp="1"/>
          </p:cNvSpPr>
          <p:nvPr>
            <p:ph idx="1"/>
          </p:nvPr>
        </p:nvSpPr>
        <p:spPr>
          <a:xfrm>
            <a:off x="677334" y="2160589"/>
            <a:ext cx="6309254" cy="4225924"/>
          </a:xfrm>
        </p:spPr>
        <p:txBody>
          <a:bodyPr/>
          <a:lstStyle/>
          <a:p>
            <a:r>
              <a:rPr lang="en-US" b="1" dirty="0"/>
              <a:t>Embodied Agents</a:t>
            </a:r>
          </a:p>
          <a:p>
            <a:pPr lvl="1"/>
            <a:r>
              <a:rPr lang="en-US" b="1" dirty="0"/>
              <a:t>Definition:</a:t>
            </a:r>
            <a:r>
              <a:rPr lang="en-US" dirty="0"/>
              <a:t> Agents with a physical or virtual body interacting in a physical/simulated world.</a:t>
            </a:r>
          </a:p>
          <a:p>
            <a:pPr lvl="1"/>
            <a:r>
              <a:rPr lang="en-US" b="1" dirty="0"/>
              <a:t>Examples:</a:t>
            </a:r>
            <a:r>
              <a:rPr lang="en-US" dirty="0"/>
              <a:t> Robots, virtual avatars, embodied conversational agents.</a:t>
            </a:r>
          </a:p>
          <a:p>
            <a:pPr lvl="1"/>
            <a:r>
              <a:rPr lang="en-US" b="1" dirty="0"/>
              <a:t>Focus:</a:t>
            </a:r>
            <a:r>
              <a:rPr lang="en-US" dirty="0"/>
              <a:t> </a:t>
            </a:r>
            <a:r>
              <a:rPr lang="en-US" dirty="0" err="1"/>
              <a:t>Sensori</a:t>
            </a:r>
            <a:r>
              <a:rPr lang="en-US" dirty="0"/>
              <a:t> grounding, human-agent interaction.</a:t>
            </a:r>
          </a:p>
          <a:p>
            <a:endParaRPr lang="en-US" dirty="0"/>
          </a:p>
        </p:txBody>
      </p:sp>
      <p:pic>
        <p:nvPicPr>
          <p:cNvPr id="4" name="Picture 3">
            <a:extLst>
              <a:ext uri="{FF2B5EF4-FFF2-40B4-BE49-F238E27FC236}">
                <a16:creationId xmlns:a16="http://schemas.microsoft.com/office/drawing/2014/main" id="{6875CEBA-3D06-D464-96DA-4BCDE9953BCA}"/>
              </a:ext>
            </a:extLst>
          </p:cNvPr>
          <p:cNvPicPr>
            <a:picLocks noChangeAspect="1"/>
          </p:cNvPicPr>
          <p:nvPr/>
        </p:nvPicPr>
        <p:blipFill>
          <a:blip r:embed="rId3"/>
          <a:stretch>
            <a:fillRect/>
          </a:stretch>
        </p:blipFill>
        <p:spPr>
          <a:xfrm>
            <a:off x="7360011" y="-9926"/>
            <a:ext cx="4831989" cy="3221326"/>
          </a:xfrm>
          <a:prstGeom prst="rect">
            <a:avLst/>
          </a:prstGeom>
        </p:spPr>
      </p:pic>
      <p:sp>
        <p:nvSpPr>
          <p:cNvPr id="5" name="Oval 4">
            <a:extLst>
              <a:ext uri="{FF2B5EF4-FFF2-40B4-BE49-F238E27FC236}">
                <a16:creationId xmlns:a16="http://schemas.microsoft.com/office/drawing/2014/main" id="{CFC26382-CE2D-0E46-55A8-5EF6B72CB90E}"/>
              </a:ext>
            </a:extLst>
          </p:cNvPr>
          <p:cNvSpPr/>
          <p:nvPr/>
        </p:nvSpPr>
        <p:spPr>
          <a:xfrm>
            <a:off x="10525408" y="1484708"/>
            <a:ext cx="869589" cy="8628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37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9289-25F5-92C8-318A-7175082DC968}"/>
              </a:ext>
            </a:extLst>
          </p:cNvPr>
          <p:cNvSpPr>
            <a:spLocks noGrp="1"/>
          </p:cNvSpPr>
          <p:nvPr>
            <p:ph type="title"/>
          </p:nvPr>
        </p:nvSpPr>
        <p:spPr/>
        <p:txBody>
          <a:bodyPr/>
          <a:lstStyle/>
          <a:p>
            <a:r>
              <a:rPr lang="en-US" dirty="0"/>
              <a:t>LLM-Based Agents</a:t>
            </a:r>
          </a:p>
        </p:txBody>
      </p:sp>
      <p:sp>
        <p:nvSpPr>
          <p:cNvPr id="3" name="Content Placeholder 2">
            <a:extLst>
              <a:ext uri="{FF2B5EF4-FFF2-40B4-BE49-F238E27FC236}">
                <a16:creationId xmlns:a16="http://schemas.microsoft.com/office/drawing/2014/main" id="{3A4861AF-64F7-4A72-47D2-B47F9CE085F4}"/>
              </a:ext>
            </a:extLst>
          </p:cNvPr>
          <p:cNvSpPr>
            <a:spLocks noGrp="1"/>
          </p:cNvSpPr>
          <p:nvPr>
            <p:ph idx="1"/>
          </p:nvPr>
        </p:nvSpPr>
        <p:spPr>
          <a:xfrm>
            <a:off x="568211" y="2061977"/>
            <a:ext cx="5851773" cy="4468811"/>
          </a:xfrm>
        </p:spPr>
        <p:txBody>
          <a:bodyPr>
            <a:normAutofit/>
          </a:bodyPr>
          <a:lstStyle/>
          <a:p>
            <a:r>
              <a:rPr lang="en-US" b="1" dirty="0"/>
              <a:t>Tool-Using and LLM-Based Agents</a:t>
            </a:r>
          </a:p>
          <a:p>
            <a:pPr lvl="1">
              <a:lnSpc>
                <a:spcPct val="150000"/>
              </a:lnSpc>
            </a:pPr>
            <a:r>
              <a:rPr lang="en-US" dirty="0"/>
              <a:t>LLMs orchestrating actions using APIs/tools (e.g., web search, code execution). </a:t>
            </a:r>
          </a:p>
          <a:p>
            <a:pPr lvl="1"/>
            <a:r>
              <a:rPr lang="en-US" b="1" dirty="0"/>
              <a:t>Examples:</a:t>
            </a:r>
            <a:r>
              <a:rPr lang="en-US" dirty="0"/>
              <a:t> </a:t>
            </a:r>
            <a:r>
              <a:rPr lang="en-US" dirty="0" err="1"/>
              <a:t>AutoGPT</a:t>
            </a:r>
            <a:r>
              <a:rPr lang="en-US" dirty="0"/>
              <a:t>, </a:t>
            </a:r>
            <a:r>
              <a:rPr lang="en-US" dirty="0" err="1"/>
              <a:t>BabyAGI</a:t>
            </a:r>
            <a:r>
              <a:rPr lang="en-US" dirty="0"/>
              <a:t>, ChatGPT agent.</a:t>
            </a:r>
          </a:p>
          <a:p>
            <a:pPr lvl="1"/>
            <a:r>
              <a:rPr lang="en-US" b="1" dirty="0"/>
              <a:t>Features:</a:t>
            </a:r>
            <a:r>
              <a:rPr lang="en-US" dirty="0"/>
              <a:t> Planning, memory, reflection, autonomy in open-ended tasks.</a:t>
            </a:r>
          </a:p>
          <a:p>
            <a:pPr lvl="1"/>
            <a:r>
              <a:rPr lang="en-US" b="1" dirty="0"/>
              <a:t>Challenges:</a:t>
            </a:r>
            <a:r>
              <a:rPr lang="en-US" dirty="0"/>
              <a:t> Alignment, hallucination, evaluation of outcomes.</a:t>
            </a:r>
          </a:p>
          <a:p>
            <a:endParaRPr lang="en-US" dirty="0"/>
          </a:p>
        </p:txBody>
      </p:sp>
      <p:pic>
        <p:nvPicPr>
          <p:cNvPr id="4" name="Picture 3">
            <a:extLst>
              <a:ext uri="{FF2B5EF4-FFF2-40B4-BE49-F238E27FC236}">
                <a16:creationId xmlns:a16="http://schemas.microsoft.com/office/drawing/2014/main" id="{D28B48D2-AF4B-6940-4577-1468BF68B89E}"/>
              </a:ext>
            </a:extLst>
          </p:cNvPr>
          <p:cNvPicPr>
            <a:picLocks noChangeAspect="1"/>
          </p:cNvPicPr>
          <p:nvPr/>
        </p:nvPicPr>
        <p:blipFill>
          <a:blip r:embed="rId3"/>
          <a:stretch>
            <a:fillRect/>
          </a:stretch>
        </p:blipFill>
        <p:spPr>
          <a:xfrm>
            <a:off x="7360011" y="0"/>
            <a:ext cx="4831989" cy="3221326"/>
          </a:xfrm>
          <a:prstGeom prst="rect">
            <a:avLst/>
          </a:prstGeom>
        </p:spPr>
      </p:pic>
      <p:sp>
        <p:nvSpPr>
          <p:cNvPr id="5" name="Oval 4">
            <a:extLst>
              <a:ext uri="{FF2B5EF4-FFF2-40B4-BE49-F238E27FC236}">
                <a16:creationId xmlns:a16="http://schemas.microsoft.com/office/drawing/2014/main" id="{F48F4F8E-E0EB-89DB-1EB4-29FE4F55944D}"/>
              </a:ext>
            </a:extLst>
          </p:cNvPr>
          <p:cNvSpPr/>
          <p:nvPr/>
        </p:nvSpPr>
        <p:spPr>
          <a:xfrm>
            <a:off x="11154056" y="1470421"/>
            <a:ext cx="869589" cy="8628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B124-40D4-C486-8146-C5521DF9B471}"/>
              </a:ext>
            </a:extLst>
          </p:cNvPr>
          <p:cNvSpPr>
            <a:spLocks noGrp="1"/>
          </p:cNvSpPr>
          <p:nvPr>
            <p:ph type="title"/>
          </p:nvPr>
        </p:nvSpPr>
        <p:spPr>
          <a:xfrm>
            <a:off x="552685" y="2895600"/>
            <a:ext cx="9223904" cy="1406834"/>
          </a:xfrm>
        </p:spPr>
        <p:txBody>
          <a:bodyPr/>
          <a:lstStyle/>
          <a:p>
            <a:r>
              <a:rPr lang="en-US" dirty="0"/>
              <a:t>Agentic AI Platform Reference Architecture</a:t>
            </a:r>
          </a:p>
        </p:txBody>
      </p:sp>
    </p:spTree>
    <p:extLst>
      <p:ext uri="{BB962C8B-B14F-4D97-AF65-F5344CB8AC3E}">
        <p14:creationId xmlns:p14="http://schemas.microsoft.com/office/powerpoint/2010/main" val="146582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agent architecture">
            <a:extLst>
              <a:ext uri="{FF2B5EF4-FFF2-40B4-BE49-F238E27FC236}">
                <a16:creationId xmlns:a16="http://schemas.microsoft.com/office/drawing/2014/main" id="{5876DF72-CFE2-92A9-F312-0DCE5AF27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46" y="772192"/>
            <a:ext cx="8927805" cy="4747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0A75D4-2CFE-D967-29BC-F4F408EAC33E}"/>
              </a:ext>
            </a:extLst>
          </p:cNvPr>
          <p:cNvSpPr txBox="1"/>
          <p:nvPr/>
        </p:nvSpPr>
        <p:spPr>
          <a:xfrm>
            <a:off x="677334" y="6517759"/>
            <a:ext cx="1116419" cy="246221"/>
          </a:xfrm>
          <a:prstGeom prst="rect">
            <a:avLst/>
          </a:prstGeom>
          <a:noFill/>
        </p:spPr>
        <p:txBody>
          <a:bodyPr wrap="square" rtlCol="0">
            <a:spAutoFit/>
          </a:bodyPr>
          <a:lstStyle/>
          <a:p>
            <a:r>
              <a:rPr lang="en-US" sz="1000" dirty="0">
                <a:hlinkClick r:id="rId3"/>
              </a:rPr>
              <a:t>Image source</a:t>
            </a:r>
            <a:endParaRPr lang="en-US" sz="1000" dirty="0"/>
          </a:p>
        </p:txBody>
      </p:sp>
    </p:spTree>
    <p:extLst>
      <p:ext uri="{BB962C8B-B14F-4D97-AF65-F5344CB8AC3E}">
        <p14:creationId xmlns:p14="http://schemas.microsoft.com/office/powerpoint/2010/main" val="96735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ACB4-EE84-BEF8-653A-05BF294DED78}"/>
              </a:ext>
            </a:extLst>
          </p:cNvPr>
          <p:cNvSpPr>
            <a:spLocks noGrp="1"/>
          </p:cNvSpPr>
          <p:nvPr>
            <p:ph type="title"/>
          </p:nvPr>
        </p:nvSpPr>
        <p:spPr>
          <a:xfrm>
            <a:off x="677334" y="770965"/>
            <a:ext cx="8596668" cy="1320800"/>
          </a:xfrm>
        </p:spPr>
        <p:txBody>
          <a:bodyPr/>
          <a:lstStyle/>
          <a:p>
            <a:r>
              <a:rPr lang="en-US" dirty="0"/>
              <a:t>Profiling</a:t>
            </a:r>
          </a:p>
        </p:txBody>
      </p:sp>
      <p:sp>
        <p:nvSpPr>
          <p:cNvPr id="3" name="Content Placeholder 2">
            <a:extLst>
              <a:ext uri="{FF2B5EF4-FFF2-40B4-BE49-F238E27FC236}">
                <a16:creationId xmlns:a16="http://schemas.microsoft.com/office/drawing/2014/main" id="{AE5D76CB-4CDD-AAC6-D3B3-D9DD7AE0D61C}"/>
              </a:ext>
            </a:extLst>
          </p:cNvPr>
          <p:cNvSpPr>
            <a:spLocks noGrp="1"/>
          </p:cNvSpPr>
          <p:nvPr>
            <p:ph idx="1"/>
          </p:nvPr>
        </p:nvSpPr>
        <p:spPr>
          <a:xfrm>
            <a:off x="677334" y="1930400"/>
            <a:ext cx="8596668" cy="3880773"/>
          </a:xfrm>
        </p:spPr>
        <p:txBody>
          <a:bodyPr/>
          <a:lstStyle/>
          <a:p>
            <a:pPr>
              <a:lnSpc>
                <a:spcPct val="150000"/>
              </a:lnSpc>
            </a:pPr>
            <a:r>
              <a:rPr lang="en-US" sz="1600" dirty="0"/>
              <a:t>Profiling is where an agent is assigned roles that shape its behavior. It defines the agent’s identity, objectives, and boundaries, setting guidelines for interactions with users and systems.</a:t>
            </a:r>
          </a:p>
          <a:p>
            <a:pPr>
              <a:lnSpc>
                <a:spcPct val="150000"/>
              </a:lnSpc>
            </a:pPr>
            <a:r>
              <a:rPr lang="en-US" sz="1600" dirty="0"/>
              <a:t>Examples:</a:t>
            </a:r>
          </a:p>
          <a:p>
            <a:pPr lvl="1">
              <a:lnSpc>
                <a:spcPct val="150000"/>
              </a:lnSpc>
            </a:pPr>
            <a:r>
              <a:rPr lang="en-US" sz="1400" dirty="0"/>
              <a:t>"Coder Agent" can handle repetitive programming tasks, debug code, or create new scripts, e.g. GitHub Copilot. </a:t>
            </a:r>
          </a:p>
          <a:p>
            <a:pPr lvl="1">
              <a:lnSpc>
                <a:spcPct val="150000"/>
              </a:lnSpc>
            </a:pPr>
            <a:r>
              <a:rPr lang="en-US" sz="1400" dirty="0"/>
              <a:t>"Content Creator Agent" might draft articles or design graphics.</a:t>
            </a:r>
          </a:p>
          <a:p>
            <a:pPr lvl="1">
              <a:lnSpc>
                <a:spcPct val="150000"/>
              </a:lnSpc>
            </a:pPr>
            <a:r>
              <a:rPr lang="en-US" sz="1400" dirty="0"/>
              <a:t>"Project Manager Agent" could prioritize tasks and manage workflows. </a:t>
            </a:r>
          </a:p>
        </p:txBody>
      </p:sp>
    </p:spTree>
    <p:extLst>
      <p:ext uri="{BB962C8B-B14F-4D97-AF65-F5344CB8AC3E}">
        <p14:creationId xmlns:p14="http://schemas.microsoft.com/office/powerpoint/2010/main" val="2458539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0EAA8-DBB5-CCED-5093-591025E1C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35B98-DB44-5D20-48FC-903D7320DB02}"/>
              </a:ext>
            </a:extLst>
          </p:cNvPr>
          <p:cNvSpPr>
            <a:spLocks noGrp="1"/>
          </p:cNvSpPr>
          <p:nvPr>
            <p:ph type="title"/>
          </p:nvPr>
        </p:nvSpPr>
        <p:spPr>
          <a:xfrm>
            <a:off x="677334" y="816638"/>
            <a:ext cx="8596668" cy="1320800"/>
          </a:xfrm>
        </p:spPr>
        <p:txBody>
          <a:bodyPr/>
          <a:lstStyle/>
          <a:p>
            <a:r>
              <a:rPr lang="en-US" dirty="0"/>
              <a:t>Knowledge</a:t>
            </a:r>
          </a:p>
        </p:txBody>
      </p:sp>
      <p:sp>
        <p:nvSpPr>
          <p:cNvPr id="3" name="Content Placeholder 2">
            <a:extLst>
              <a:ext uri="{FF2B5EF4-FFF2-40B4-BE49-F238E27FC236}">
                <a16:creationId xmlns:a16="http://schemas.microsoft.com/office/drawing/2014/main" id="{4A054725-E4DF-A84A-CA24-D51C5DE549AC}"/>
              </a:ext>
            </a:extLst>
          </p:cNvPr>
          <p:cNvSpPr>
            <a:spLocks noGrp="1"/>
          </p:cNvSpPr>
          <p:nvPr>
            <p:ph idx="1"/>
          </p:nvPr>
        </p:nvSpPr>
        <p:spPr/>
        <p:txBody>
          <a:bodyPr>
            <a:normAutofit/>
          </a:bodyPr>
          <a:lstStyle/>
          <a:p>
            <a:pPr>
              <a:lnSpc>
                <a:spcPct val="150000"/>
              </a:lnSpc>
            </a:pPr>
            <a:r>
              <a:rPr lang="en-US" sz="1600" dirty="0"/>
              <a:t>The agent’s knowledge provides domain-specific expertise, helping it understand tasks and make decisions based on factual data. </a:t>
            </a:r>
          </a:p>
          <a:p>
            <a:pPr>
              <a:lnSpc>
                <a:spcPct val="150000"/>
              </a:lnSpc>
            </a:pPr>
            <a:r>
              <a:rPr lang="en-US" sz="1600" dirty="0"/>
              <a:t>It typically consists of semantic memory (general facts, concepts, and rules about the world), and instructions for handling queries.</a:t>
            </a:r>
          </a:p>
          <a:p>
            <a:pPr>
              <a:lnSpc>
                <a:spcPct val="150000"/>
              </a:lnSpc>
            </a:pPr>
            <a:r>
              <a:rPr lang="en-US" sz="1600" dirty="0"/>
              <a:t>This is often achieved using pre-trained AI models, structured knowledge bases, and mechanisms for continuous learning.</a:t>
            </a:r>
          </a:p>
        </p:txBody>
      </p:sp>
    </p:spTree>
    <p:extLst>
      <p:ext uri="{BB962C8B-B14F-4D97-AF65-F5344CB8AC3E}">
        <p14:creationId xmlns:p14="http://schemas.microsoft.com/office/powerpoint/2010/main" val="320461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A5001-402A-09DE-B0DD-DC188219C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16D30-7A5F-6079-5487-BCC5B46D1BF5}"/>
              </a:ext>
            </a:extLst>
          </p:cNvPr>
          <p:cNvSpPr>
            <a:spLocks noGrp="1"/>
          </p:cNvSpPr>
          <p:nvPr>
            <p:ph type="title"/>
          </p:nvPr>
        </p:nvSpPr>
        <p:spPr>
          <a:xfrm>
            <a:off x="677334" y="757517"/>
            <a:ext cx="8596668" cy="1320800"/>
          </a:xfrm>
        </p:spPr>
        <p:txBody>
          <a:bodyPr/>
          <a:lstStyle/>
          <a:p>
            <a:r>
              <a:rPr lang="en-US" dirty="0"/>
              <a:t>Memory</a:t>
            </a:r>
          </a:p>
        </p:txBody>
      </p:sp>
      <p:sp>
        <p:nvSpPr>
          <p:cNvPr id="3" name="Content Placeholder 2">
            <a:extLst>
              <a:ext uri="{FF2B5EF4-FFF2-40B4-BE49-F238E27FC236}">
                <a16:creationId xmlns:a16="http://schemas.microsoft.com/office/drawing/2014/main" id="{FF20177A-6A37-5B70-526F-AB9586A8F91A}"/>
              </a:ext>
            </a:extLst>
          </p:cNvPr>
          <p:cNvSpPr>
            <a:spLocks noGrp="1"/>
          </p:cNvSpPr>
          <p:nvPr>
            <p:ph idx="1"/>
          </p:nvPr>
        </p:nvSpPr>
        <p:spPr>
          <a:xfrm>
            <a:off x="677334" y="1930400"/>
            <a:ext cx="6652154" cy="4318000"/>
          </a:xfrm>
        </p:spPr>
        <p:txBody>
          <a:bodyPr>
            <a:normAutofit/>
          </a:bodyPr>
          <a:lstStyle/>
          <a:p>
            <a:pPr>
              <a:lnSpc>
                <a:spcPct val="160000"/>
              </a:lnSpc>
            </a:pPr>
            <a:r>
              <a:rPr lang="en-US" sz="1600" dirty="0"/>
              <a:t>Memory includes the ability to store and retrieve interaction-specific data, e.g., user input from previous queries, past experiences, and their outcomes, to make the agent adaptable. </a:t>
            </a:r>
          </a:p>
          <a:p>
            <a:pPr>
              <a:lnSpc>
                <a:spcPct val="160000"/>
              </a:lnSpc>
            </a:pPr>
            <a:r>
              <a:rPr lang="en-US" sz="1600" dirty="0"/>
              <a:t>Memory types: short-term, long-term.</a:t>
            </a:r>
          </a:p>
          <a:p>
            <a:pPr>
              <a:lnSpc>
                <a:spcPct val="160000"/>
              </a:lnSpc>
            </a:pPr>
            <a:r>
              <a:rPr lang="en-US" sz="1600" dirty="0"/>
              <a:t>Example use cases: Chatbots and Conversational AI, task-Oriented Agents, personalized experience agents.</a:t>
            </a:r>
          </a:p>
          <a:p>
            <a:pPr>
              <a:lnSpc>
                <a:spcPct val="150000"/>
              </a:lnSpc>
            </a:pPr>
            <a:endParaRPr lang="en-US" dirty="0"/>
          </a:p>
        </p:txBody>
      </p:sp>
      <p:pic>
        <p:nvPicPr>
          <p:cNvPr id="4" name="Picture 3">
            <a:extLst>
              <a:ext uri="{FF2B5EF4-FFF2-40B4-BE49-F238E27FC236}">
                <a16:creationId xmlns:a16="http://schemas.microsoft.com/office/drawing/2014/main" id="{641D4309-2097-A91F-063E-03BC3AC1CD94}"/>
              </a:ext>
            </a:extLst>
          </p:cNvPr>
          <p:cNvPicPr>
            <a:picLocks noChangeAspect="1"/>
          </p:cNvPicPr>
          <p:nvPr/>
        </p:nvPicPr>
        <p:blipFill>
          <a:blip r:embed="rId3"/>
          <a:stretch>
            <a:fillRect/>
          </a:stretch>
        </p:blipFill>
        <p:spPr>
          <a:xfrm>
            <a:off x="7461730" y="2496979"/>
            <a:ext cx="4730270" cy="2676337"/>
          </a:xfrm>
          <a:prstGeom prst="rect">
            <a:avLst/>
          </a:prstGeom>
          <a:effectLst>
            <a:outerShdw blurRad="50800" dist="38100" dir="8100000" algn="tr" rotWithShape="0">
              <a:schemeClr val="accent1">
                <a:alpha val="40000"/>
              </a:schemeClr>
            </a:outerShdw>
          </a:effectLst>
        </p:spPr>
      </p:pic>
      <p:sp>
        <p:nvSpPr>
          <p:cNvPr id="5" name="TextBox 4">
            <a:extLst>
              <a:ext uri="{FF2B5EF4-FFF2-40B4-BE49-F238E27FC236}">
                <a16:creationId xmlns:a16="http://schemas.microsoft.com/office/drawing/2014/main" id="{CDDA59B5-AA48-CEFD-47FD-A85610C317B1}"/>
              </a:ext>
            </a:extLst>
          </p:cNvPr>
          <p:cNvSpPr txBox="1"/>
          <p:nvPr/>
        </p:nvSpPr>
        <p:spPr>
          <a:xfrm>
            <a:off x="7931321" y="6611779"/>
            <a:ext cx="1628775" cy="246221"/>
          </a:xfrm>
          <a:prstGeom prst="rect">
            <a:avLst/>
          </a:prstGeom>
          <a:noFill/>
        </p:spPr>
        <p:txBody>
          <a:bodyPr wrap="square" rtlCol="0">
            <a:spAutoFit/>
          </a:bodyPr>
          <a:lstStyle/>
          <a:p>
            <a:r>
              <a:rPr lang="en-US" sz="1000" dirty="0">
                <a:hlinkClick r:id="rId4"/>
              </a:rPr>
              <a:t>Image source</a:t>
            </a:r>
            <a:endParaRPr lang="en-US" sz="1000" dirty="0"/>
          </a:p>
        </p:txBody>
      </p:sp>
    </p:spTree>
    <p:extLst>
      <p:ext uri="{BB962C8B-B14F-4D97-AF65-F5344CB8AC3E}">
        <p14:creationId xmlns:p14="http://schemas.microsoft.com/office/powerpoint/2010/main" val="296335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29E57-AAA2-D131-C639-7F9204282E82}"/>
              </a:ext>
            </a:extLst>
          </p:cNvPr>
          <p:cNvSpPr>
            <a:spLocks noGrp="1"/>
          </p:cNvSpPr>
          <p:nvPr>
            <p:ph idx="1"/>
          </p:nvPr>
        </p:nvSpPr>
        <p:spPr>
          <a:xfrm>
            <a:off x="1616692" y="1201738"/>
            <a:ext cx="7441583" cy="4584699"/>
          </a:xfrm>
        </p:spPr>
        <p:txBody>
          <a:bodyPr/>
          <a:lstStyle/>
          <a:p>
            <a:pPr marL="0" indent="0">
              <a:buNone/>
            </a:pPr>
            <a:r>
              <a:rPr lang="en-US" sz="3200" dirty="0"/>
              <a:t>Why did the agentic AI get kicked out of the team meeting?</a:t>
            </a:r>
          </a:p>
          <a:p>
            <a:pPr marL="0" indent="0">
              <a:buNone/>
            </a:pPr>
            <a:r>
              <a:rPr lang="en-US" sz="3200" dirty="0">
                <a:solidFill>
                  <a:schemeClr val="accent1"/>
                </a:solidFill>
              </a:rPr>
              <a:t>Because it </a:t>
            </a:r>
            <a:r>
              <a:rPr lang="en-US" sz="3200" i="1" dirty="0">
                <a:solidFill>
                  <a:schemeClr val="accent1"/>
                </a:solidFill>
              </a:rPr>
              <a:t>took initiative</a:t>
            </a:r>
            <a:r>
              <a:rPr lang="en-US" sz="3200" dirty="0">
                <a:solidFill>
                  <a:schemeClr val="accent1"/>
                </a:solidFill>
              </a:rPr>
              <a:t> and fired the project manager.</a:t>
            </a:r>
          </a:p>
          <a:p>
            <a:endParaRPr lang="en-US" dirty="0"/>
          </a:p>
        </p:txBody>
      </p:sp>
    </p:spTree>
    <p:extLst>
      <p:ext uri="{BB962C8B-B14F-4D97-AF65-F5344CB8AC3E}">
        <p14:creationId xmlns:p14="http://schemas.microsoft.com/office/powerpoint/2010/main" val="9972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554C-5AB0-93E5-62EB-5FA23609D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94C15-4485-3E41-0F2D-189580C2FE66}"/>
              </a:ext>
            </a:extLst>
          </p:cNvPr>
          <p:cNvSpPr>
            <a:spLocks noGrp="1"/>
          </p:cNvSpPr>
          <p:nvPr>
            <p:ph type="title"/>
          </p:nvPr>
        </p:nvSpPr>
        <p:spPr/>
        <p:txBody>
          <a:bodyPr/>
          <a:lstStyle/>
          <a:p>
            <a:r>
              <a:rPr lang="en-US" dirty="0"/>
              <a:t>Reasoning and Planning</a:t>
            </a:r>
          </a:p>
        </p:txBody>
      </p:sp>
      <p:sp>
        <p:nvSpPr>
          <p:cNvPr id="3" name="Content Placeholder 2">
            <a:extLst>
              <a:ext uri="{FF2B5EF4-FFF2-40B4-BE49-F238E27FC236}">
                <a16:creationId xmlns:a16="http://schemas.microsoft.com/office/drawing/2014/main" id="{DB819C6C-2124-D7F7-AEE6-D0BF392F26B3}"/>
              </a:ext>
            </a:extLst>
          </p:cNvPr>
          <p:cNvSpPr>
            <a:spLocks noGrp="1"/>
          </p:cNvSpPr>
          <p:nvPr>
            <p:ph idx="1"/>
          </p:nvPr>
        </p:nvSpPr>
        <p:spPr>
          <a:xfrm>
            <a:off x="677334" y="1717676"/>
            <a:ext cx="5837766" cy="4283073"/>
          </a:xfrm>
        </p:spPr>
        <p:txBody>
          <a:bodyPr>
            <a:normAutofit/>
          </a:bodyPr>
          <a:lstStyle/>
          <a:p>
            <a:pPr>
              <a:lnSpc>
                <a:spcPct val="150000"/>
              </a:lnSpc>
            </a:pPr>
            <a:r>
              <a:rPr lang="en-US" sz="1600" dirty="0"/>
              <a:t>By applying logical reasoning, the agent uses AI algorithms and heuristics to tackle complex situations, facilitating problem-solving, task decomposition, and strategic planning. </a:t>
            </a:r>
          </a:p>
          <a:p>
            <a:pPr>
              <a:lnSpc>
                <a:spcPct val="150000"/>
              </a:lnSpc>
            </a:pPr>
            <a:r>
              <a:rPr lang="en-US" sz="1600" dirty="0"/>
              <a:t>Before responding to a query, the agent generates a sequence of actions to ensure a reliable outcome. Planning techniques such as </a:t>
            </a:r>
            <a:r>
              <a:rPr lang="en-US" sz="1600" dirty="0">
                <a:solidFill>
                  <a:schemeClr val="accent1"/>
                </a:solidFill>
              </a:rPr>
              <a:t>chain-of-thought reasoning</a:t>
            </a:r>
            <a:r>
              <a:rPr lang="en-US" sz="1600" dirty="0"/>
              <a:t>, and </a:t>
            </a:r>
            <a:r>
              <a:rPr lang="en-US" sz="1600" dirty="0">
                <a:solidFill>
                  <a:schemeClr val="accent1"/>
                </a:solidFill>
              </a:rPr>
              <a:t>subgoal decomposition </a:t>
            </a:r>
            <a:r>
              <a:rPr lang="en-US" sz="1600" dirty="0"/>
              <a:t>are often employed.</a:t>
            </a:r>
          </a:p>
        </p:txBody>
      </p:sp>
      <p:pic>
        <p:nvPicPr>
          <p:cNvPr id="4" name="Picture 3">
            <a:extLst>
              <a:ext uri="{FF2B5EF4-FFF2-40B4-BE49-F238E27FC236}">
                <a16:creationId xmlns:a16="http://schemas.microsoft.com/office/drawing/2014/main" id="{B3293415-7018-F928-77F0-478089C9402E}"/>
              </a:ext>
            </a:extLst>
          </p:cNvPr>
          <p:cNvPicPr>
            <a:picLocks noChangeAspect="1"/>
          </p:cNvPicPr>
          <p:nvPr/>
        </p:nvPicPr>
        <p:blipFill>
          <a:blip r:embed="rId3"/>
          <a:stretch>
            <a:fillRect/>
          </a:stretch>
        </p:blipFill>
        <p:spPr>
          <a:xfrm>
            <a:off x="6789568" y="1577595"/>
            <a:ext cx="5383386" cy="5264343"/>
          </a:xfrm>
          <a:prstGeom prst="rect">
            <a:avLst/>
          </a:prstGeom>
        </p:spPr>
      </p:pic>
      <p:sp>
        <p:nvSpPr>
          <p:cNvPr id="5" name="TextBox 4">
            <a:extLst>
              <a:ext uri="{FF2B5EF4-FFF2-40B4-BE49-F238E27FC236}">
                <a16:creationId xmlns:a16="http://schemas.microsoft.com/office/drawing/2014/main" id="{CEA5A21E-0D52-E648-4C5F-3FDB61139CA5}"/>
              </a:ext>
            </a:extLst>
          </p:cNvPr>
          <p:cNvSpPr txBox="1"/>
          <p:nvPr/>
        </p:nvSpPr>
        <p:spPr>
          <a:xfrm>
            <a:off x="5402433" y="6586573"/>
            <a:ext cx="1628775" cy="246221"/>
          </a:xfrm>
          <a:prstGeom prst="rect">
            <a:avLst/>
          </a:prstGeom>
          <a:noFill/>
        </p:spPr>
        <p:txBody>
          <a:bodyPr wrap="square" rtlCol="0">
            <a:spAutoFit/>
          </a:bodyPr>
          <a:lstStyle/>
          <a:p>
            <a:r>
              <a:rPr lang="en-US" sz="1000" dirty="0">
                <a:hlinkClick r:id="rId4"/>
              </a:rPr>
              <a:t>Image source</a:t>
            </a:r>
            <a:endParaRPr lang="en-US" sz="1000" dirty="0"/>
          </a:p>
        </p:txBody>
      </p:sp>
    </p:spTree>
    <p:extLst>
      <p:ext uri="{BB962C8B-B14F-4D97-AF65-F5344CB8AC3E}">
        <p14:creationId xmlns:p14="http://schemas.microsoft.com/office/powerpoint/2010/main" val="42914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A62C-8931-6293-09CF-F000BC96EABA}"/>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DF0CCD0E-83BE-B76A-1585-3C7DB22B2EE3}"/>
              </a:ext>
            </a:extLst>
          </p:cNvPr>
          <p:cNvSpPr>
            <a:spLocks noGrp="1"/>
          </p:cNvSpPr>
          <p:nvPr>
            <p:ph idx="1"/>
          </p:nvPr>
        </p:nvSpPr>
        <p:spPr>
          <a:xfrm>
            <a:off x="677335" y="3244850"/>
            <a:ext cx="5418665" cy="2605343"/>
          </a:xfrm>
        </p:spPr>
        <p:txBody>
          <a:bodyPr>
            <a:normAutofit/>
          </a:bodyPr>
          <a:lstStyle/>
          <a:p>
            <a:pPr>
              <a:lnSpc>
                <a:spcPct val="150000"/>
              </a:lnSpc>
              <a:buFont typeface="Wingdings" pitchFamily="2" charset="2"/>
              <a:buChar char="Ø"/>
            </a:pPr>
            <a:r>
              <a:rPr lang="en-US" sz="1600" dirty="0"/>
              <a:t>Beyond self-reflection, external tools like unit tests can further validate outputs, helping models identify and resolve errors. Multi-agent frameworks take this concept even further, one agent generates content, while another critiques it, enabling collaborative improvement.</a:t>
            </a:r>
          </a:p>
        </p:txBody>
      </p:sp>
      <p:pic>
        <p:nvPicPr>
          <p:cNvPr id="4" name="Picture 3">
            <a:extLst>
              <a:ext uri="{FF2B5EF4-FFF2-40B4-BE49-F238E27FC236}">
                <a16:creationId xmlns:a16="http://schemas.microsoft.com/office/drawing/2014/main" id="{F822A5F7-8D9A-6890-5957-968B9D7A2376}"/>
              </a:ext>
            </a:extLst>
          </p:cNvPr>
          <p:cNvPicPr>
            <a:picLocks noChangeAspect="1"/>
          </p:cNvPicPr>
          <p:nvPr/>
        </p:nvPicPr>
        <p:blipFill>
          <a:blip r:embed="rId3"/>
          <a:stretch>
            <a:fillRect/>
          </a:stretch>
        </p:blipFill>
        <p:spPr>
          <a:xfrm>
            <a:off x="6634516" y="3244851"/>
            <a:ext cx="5557483" cy="2895647"/>
          </a:xfrm>
          <a:prstGeom prst="rect">
            <a:avLst/>
          </a:prstGeom>
          <a:effectLst>
            <a:outerShdw blurRad="50800" dist="38100" dir="8100000" algn="tr" rotWithShape="0">
              <a:schemeClr val="accent1">
                <a:alpha val="40000"/>
              </a:schemeClr>
            </a:outerShdw>
          </a:effectLst>
        </p:spPr>
      </p:pic>
      <p:sp>
        <p:nvSpPr>
          <p:cNvPr id="5" name="TextBox 4">
            <a:extLst>
              <a:ext uri="{FF2B5EF4-FFF2-40B4-BE49-F238E27FC236}">
                <a16:creationId xmlns:a16="http://schemas.microsoft.com/office/drawing/2014/main" id="{9BBB7BF4-81D1-A596-2EBF-D22025E99B46}"/>
              </a:ext>
            </a:extLst>
          </p:cNvPr>
          <p:cNvSpPr txBox="1"/>
          <p:nvPr/>
        </p:nvSpPr>
        <p:spPr>
          <a:xfrm>
            <a:off x="7931321" y="6611779"/>
            <a:ext cx="1628775" cy="246221"/>
          </a:xfrm>
          <a:prstGeom prst="rect">
            <a:avLst/>
          </a:prstGeom>
          <a:noFill/>
        </p:spPr>
        <p:txBody>
          <a:bodyPr wrap="square" rtlCol="0">
            <a:spAutoFit/>
          </a:bodyPr>
          <a:lstStyle/>
          <a:p>
            <a:r>
              <a:rPr lang="en-US" sz="1000" dirty="0">
                <a:hlinkClick r:id="rId4"/>
              </a:rPr>
              <a:t>Image source</a:t>
            </a:r>
            <a:endParaRPr lang="en-US" sz="1000" dirty="0"/>
          </a:p>
        </p:txBody>
      </p:sp>
      <p:sp>
        <p:nvSpPr>
          <p:cNvPr id="7" name="TextBox 6">
            <a:extLst>
              <a:ext uri="{FF2B5EF4-FFF2-40B4-BE49-F238E27FC236}">
                <a16:creationId xmlns:a16="http://schemas.microsoft.com/office/drawing/2014/main" id="{D4C250DF-C9A6-1389-1B80-A8D466A18DC0}"/>
              </a:ext>
            </a:extLst>
          </p:cNvPr>
          <p:cNvSpPr txBox="1"/>
          <p:nvPr/>
        </p:nvSpPr>
        <p:spPr>
          <a:xfrm>
            <a:off x="701153" y="1671596"/>
            <a:ext cx="9341117" cy="1155060"/>
          </a:xfrm>
          <a:prstGeom prst="rect">
            <a:avLst/>
          </a:prstGeom>
          <a:noFill/>
        </p:spPr>
        <p:txBody>
          <a:bodyPr wrap="square">
            <a:spAutoFit/>
          </a:bodyPr>
          <a:lstStyle/>
          <a:p>
            <a:pPr marL="285750" indent="-285750">
              <a:lnSpc>
                <a:spcPct val="150000"/>
              </a:lnSpc>
              <a:buClr>
                <a:schemeClr val="accent1"/>
              </a:buClr>
              <a:buSzPct val="95000"/>
              <a:buFont typeface="Wingdings" pitchFamily="2" charset="2"/>
              <a:buChar char="Ø"/>
            </a:pPr>
            <a:r>
              <a:rPr lang="en-US" sz="1600" dirty="0">
                <a:solidFill>
                  <a:schemeClr val="tx1">
                    <a:lumMod val="75000"/>
                    <a:lumOff val="25000"/>
                  </a:schemeClr>
                </a:solidFill>
              </a:rPr>
              <a:t>Reflection enables agents to process feedback and learn from their experiences. Instead of depending solely on user feedback, the model evaluates its responses critically, identifies improvements, and revises accordingly.</a:t>
            </a:r>
          </a:p>
        </p:txBody>
      </p:sp>
    </p:spTree>
    <p:extLst>
      <p:ext uri="{BB962C8B-B14F-4D97-AF65-F5344CB8AC3E}">
        <p14:creationId xmlns:p14="http://schemas.microsoft.com/office/powerpoint/2010/main" val="1319845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320AD-29C0-6136-821E-271DC91D9C4E}"/>
              </a:ext>
            </a:extLst>
          </p:cNvPr>
          <p:cNvSpPr>
            <a:spLocks noGrp="1"/>
          </p:cNvSpPr>
          <p:nvPr>
            <p:ph type="title"/>
          </p:nvPr>
        </p:nvSpPr>
        <p:spPr>
          <a:xfrm>
            <a:off x="878502" y="719328"/>
            <a:ext cx="8596668" cy="1320800"/>
          </a:xfrm>
        </p:spPr>
        <p:txBody>
          <a:bodyPr/>
          <a:lstStyle/>
          <a:p>
            <a:r>
              <a:rPr lang="en-US" dirty="0"/>
              <a:t>Actions</a:t>
            </a:r>
          </a:p>
        </p:txBody>
      </p:sp>
      <p:sp>
        <p:nvSpPr>
          <p:cNvPr id="3" name="Content Placeholder 2">
            <a:extLst>
              <a:ext uri="{FF2B5EF4-FFF2-40B4-BE49-F238E27FC236}">
                <a16:creationId xmlns:a16="http://schemas.microsoft.com/office/drawing/2014/main" id="{4BB21429-E532-2BB1-D5DF-94E28CAAD6AD}"/>
              </a:ext>
            </a:extLst>
          </p:cNvPr>
          <p:cNvSpPr>
            <a:spLocks noGrp="1"/>
          </p:cNvSpPr>
          <p:nvPr>
            <p:ph idx="1"/>
          </p:nvPr>
        </p:nvSpPr>
        <p:spPr>
          <a:xfrm>
            <a:off x="677334" y="1746251"/>
            <a:ext cx="8596668" cy="3880773"/>
          </a:xfrm>
        </p:spPr>
        <p:txBody>
          <a:bodyPr>
            <a:normAutofit/>
          </a:bodyPr>
          <a:lstStyle/>
          <a:p>
            <a:pPr>
              <a:lnSpc>
                <a:spcPct val="150000"/>
              </a:lnSpc>
            </a:pPr>
            <a:r>
              <a:rPr lang="en-US" sz="1600" dirty="0"/>
              <a:t>The agent's ability to take actions bridges its internal reasoning with the external world, enabling it to achieve its goals through precise execution. This involves </a:t>
            </a:r>
            <a:r>
              <a:rPr lang="en-US" sz="1600" dirty="0">
                <a:solidFill>
                  <a:schemeClr val="accent1"/>
                </a:solidFill>
              </a:rPr>
              <a:t>function calling</a:t>
            </a:r>
            <a:r>
              <a:rPr lang="en-US" sz="1600" dirty="0"/>
              <a:t> as a core mechanism, where the agent interacts with APIs, software, or hardware to perform tasks, seamlessly integrating with external tools or services. </a:t>
            </a:r>
          </a:p>
          <a:p>
            <a:pPr>
              <a:lnSpc>
                <a:spcPct val="150000"/>
              </a:lnSpc>
            </a:pPr>
            <a:r>
              <a:rPr lang="en-US" sz="1600" dirty="0"/>
              <a:t>Connecting these components requires a unified framework that supports all aspects of the agent's functionality. Seamless data exchange between components ensures that, for example, memory feeds into reasoning, and reflection informs future planning. </a:t>
            </a:r>
          </a:p>
        </p:txBody>
      </p:sp>
    </p:spTree>
    <p:extLst>
      <p:ext uri="{BB962C8B-B14F-4D97-AF65-F5344CB8AC3E}">
        <p14:creationId xmlns:p14="http://schemas.microsoft.com/office/powerpoint/2010/main" val="20175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454AFB-3A11-0CB0-C1A0-0DDDA286FAD2}"/>
              </a:ext>
            </a:extLst>
          </p:cNvPr>
          <p:cNvSpPr>
            <a:spLocks noGrp="1"/>
          </p:cNvSpPr>
          <p:nvPr>
            <p:ph type="title"/>
          </p:nvPr>
        </p:nvSpPr>
        <p:spPr>
          <a:xfrm>
            <a:off x="2234672" y="2938462"/>
            <a:ext cx="8596668" cy="1320800"/>
          </a:xfrm>
        </p:spPr>
        <p:txBody>
          <a:bodyPr/>
          <a:lstStyle/>
          <a:p>
            <a:r>
              <a:rPr lang="en-US" dirty="0"/>
              <a:t>Agentic AI Software Stack</a:t>
            </a:r>
          </a:p>
        </p:txBody>
      </p:sp>
    </p:spTree>
    <p:extLst>
      <p:ext uri="{BB962C8B-B14F-4D97-AF65-F5344CB8AC3E}">
        <p14:creationId xmlns:p14="http://schemas.microsoft.com/office/powerpoint/2010/main" val="2996447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ticle content">
            <a:extLst>
              <a:ext uri="{FF2B5EF4-FFF2-40B4-BE49-F238E27FC236}">
                <a16:creationId xmlns:a16="http://schemas.microsoft.com/office/drawing/2014/main" id="{AF2F6FBF-F606-49E4-11E4-DCE129D8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0" y="30787"/>
            <a:ext cx="10685466" cy="601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29C6EB-500D-12DF-FA64-C62536F57A4A}"/>
              </a:ext>
            </a:extLst>
          </p:cNvPr>
          <p:cNvSpPr txBox="1"/>
          <p:nvPr/>
        </p:nvSpPr>
        <p:spPr>
          <a:xfrm>
            <a:off x="7988127" y="6558486"/>
            <a:ext cx="1285875" cy="246221"/>
          </a:xfrm>
          <a:prstGeom prst="rect">
            <a:avLst/>
          </a:prstGeom>
          <a:noFill/>
        </p:spPr>
        <p:txBody>
          <a:bodyPr wrap="square" rtlCol="0">
            <a:spAutoFit/>
          </a:bodyPr>
          <a:lstStyle/>
          <a:p>
            <a:r>
              <a:rPr lang="en-US" sz="1000" dirty="0">
                <a:hlinkClick r:id="rId4">
                  <a:extLst>
                    <a:ext uri="{A12FA001-AC4F-418D-AE19-62706E023703}">
                      <ahyp:hlinkClr xmlns:ahyp="http://schemas.microsoft.com/office/drawing/2018/hyperlinkcolor" val="tx"/>
                    </a:ext>
                  </a:extLst>
                </a:hlinkClick>
              </a:rPr>
              <a:t>Image source</a:t>
            </a:r>
            <a:endParaRPr lang="en-US" sz="1000" dirty="0"/>
          </a:p>
        </p:txBody>
      </p:sp>
    </p:spTree>
    <p:extLst>
      <p:ext uri="{BB962C8B-B14F-4D97-AF65-F5344CB8AC3E}">
        <p14:creationId xmlns:p14="http://schemas.microsoft.com/office/powerpoint/2010/main" val="3807876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BA5C-F7DE-EAFE-01D9-7A423A5C3738}"/>
              </a:ext>
            </a:extLst>
          </p:cNvPr>
          <p:cNvSpPr>
            <a:spLocks noGrp="1"/>
          </p:cNvSpPr>
          <p:nvPr>
            <p:ph type="title"/>
          </p:nvPr>
        </p:nvSpPr>
        <p:spPr/>
        <p:txBody>
          <a:bodyPr/>
          <a:lstStyle/>
          <a:p>
            <a:r>
              <a:rPr lang="en-US" dirty="0"/>
              <a:t>AI Agent Protocols</a:t>
            </a:r>
          </a:p>
        </p:txBody>
      </p:sp>
      <p:sp>
        <p:nvSpPr>
          <p:cNvPr id="3" name="Content Placeholder 2">
            <a:extLst>
              <a:ext uri="{FF2B5EF4-FFF2-40B4-BE49-F238E27FC236}">
                <a16:creationId xmlns:a16="http://schemas.microsoft.com/office/drawing/2014/main" id="{5B2EFC0B-4FEF-32B9-6390-FE272817D7B9}"/>
              </a:ext>
            </a:extLst>
          </p:cNvPr>
          <p:cNvSpPr>
            <a:spLocks noGrp="1"/>
          </p:cNvSpPr>
          <p:nvPr>
            <p:ph idx="1"/>
          </p:nvPr>
        </p:nvSpPr>
        <p:spPr>
          <a:xfrm>
            <a:off x="677334" y="1765552"/>
            <a:ext cx="5000534" cy="4969337"/>
          </a:xfrm>
        </p:spPr>
        <p:txBody>
          <a:bodyPr>
            <a:normAutofit/>
          </a:bodyPr>
          <a:lstStyle/>
          <a:p>
            <a:pPr>
              <a:lnSpc>
                <a:spcPct val="150000"/>
              </a:lnSpc>
            </a:pPr>
            <a:r>
              <a:rPr lang="en-US" sz="1600" dirty="0"/>
              <a:t>Agent protocols are </a:t>
            </a:r>
            <a:r>
              <a:rPr lang="en-US" sz="1600" dirty="0">
                <a:solidFill>
                  <a:schemeClr val="accent1"/>
                </a:solidFill>
              </a:rPr>
              <a:t>standardized frameworks </a:t>
            </a:r>
            <a:r>
              <a:rPr lang="en-US" sz="1600" dirty="0"/>
              <a:t>that define the rules, formats, and procedures for structured communication among agents and between agents and external systems. </a:t>
            </a:r>
          </a:p>
          <a:p>
            <a:pPr>
              <a:lnSpc>
                <a:spcPct val="150000"/>
              </a:lnSpc>
            </a:pPr>
            <a:r>
              <a:rPr lang="en-US" sz="1600" dirty="0"/>
              <a:t>A unified protocol for agent systems not only addresses current interoperability issues, but it also creates a connected network of intelligence.</a:t>
            </a:r>
          </a:p>
        </p:txBody>
      </p:sp>
      <p:pic>
        <p:nvPicPr>
          <p:cNvPr id="4" name="Picture 3">
            <a:extLst>
              <a:ext uri="{FF2B5EF4-FFF2-40B4-BE49-F238E27FC236}">
                <a16:creationId xmlns:a16="http://schemas.microsoft.com/office/drawing/2014/main" id="{87E6490B-E564-BEE5-A779-298CCB9519D0}"/>
              </a:ext>
            </a:extLst>
          </p:cNvPr>
          <p:cNvPicPr>
            <a:picLocks noChangeAspect="1"/>
          </p:cNvPicPr>
          <p:nvPr/>
        </p:nvPicPr>
        <p:blipFill>
          <a:blip r:embed="rId3"/>
          <a:stretch>
            <a:fillRect/>
          </a:stretch>
        </p:blipFill>
        <p:spPr>
          <a:xfrm>
            <a:off x="6328395" y="1488613"/>
            <a:ext cx="5519737" cy="4283975"/>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A6F2EFB9-F987-E316-E69E-FAB8B2DF3878}"/>
              </a:ext>
            </a:extLst>
          </p:cNvPr>
          <p:cNvSpPr txBox="1"/>
          <p:nvPr/>
        </p:nvSpPr>
        <p:spPr>
          <a:xfrm>
            <a:off x="7931321" y="6611779"/>
            <a:ext cx="1628775" cy="246221"/>
          </a:xfrm>
          <a:prstGeom prst="rect">
            <a:avLst/>
          </a:prstGeom>
          <a:noFill/>
        </p:spPr>
        <p:txBody>
          <a:bodyPr wrap="square" rtlCol="0">
            <a:spAutoFit/>
          </a:bodyPr>
          <a:lstStyle/>
          <a:p>
            <a:r>
              <a:rPr lang="en-US" sz="1000" dirty="0">
                <a:hlinkClick r:id="rId4"/>
              </a:rPr>
              <a:t>Image source</a:t>
            </a:r>
            <a:endParaRPr lang="en-US" sz="1000" dirty="0"/>
          </a:p>
        </p:txBody>
      </p:sp>
    </p:spTree>
    <p:extLst>
      <p:ext uri="{BB962C8B-B14F-4D97-AF65-F5344CB8AC3E}">
        <p14:creationId xmlns:p14="http://schemas.microsoft.com/office/powerpoint/2010/main" val="172487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349C61C-60E1-306B-5553-48D09FEC9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0"/>
            <a:ext cx="7675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65C08-A323-81DC-AAB1-1C4CA2E1A0B5}"/>
              </a:ext>
            </a:extLst>
          </p:cNvPr>
          <p:cNvSpPr txBox="1"/>
          <p:nvPr/>
        </p:nvSpPr>
        <p:spPr>
          <a:xfrm>
            <a:off x="7624381" y="6596390"/>
            <a:ext cx="1457325" cy="261610"/>
          </a:xfrm>
          <a:prstGeom prst="rect">
            <a:avLst/>
          </a:prstGeom>
          <a:noFill/>
        </p:spPr>
        <p:txBody>
          <a:bodyPr wrap="square" rtlCol="0">
            <a:spAutoFit/>
          </a:bodyPr>
          <a:lstStyle/>
          <a:p>
            <a:r>
              <a:rPr lang="en-US" sz="1100" dirty="0">
                <a:hlinkClick r:id="rId4">
                  <a:extLst>
                    <a:ext uri="{A12FA001-AC4F-418D-AE19-62706E023703}">
                      <ahyp:hlinkClr xmlns:ahyp="http://schemas.microsoft.com/office/drawing/2018/hyperlinkcolor" val="tx"/>
                    </a:ext>
                  </a:extLst>
                </a:hlinkClick>
              </a:rPr>
              <a:t>Image source </a:t>
            </a:r>
            <a:endParaRPr lang="en-US" sz="1100" dirty="0"/>
          </a:p>
        </p:txBody>
      </p:sp>
    </p:spTree>
    <p:extLst>
      <p:ext uri="{BB962C8B-B14F-4D97-AF65-F5344CB8AC3E}">
        <p14:creationId xmlns:p14="http://schemas.microsoft.com/office/powerpoint/2010/main" val="322926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F7D8-E27C-724F-F152-886AED457BF0}"/>
              </a:ext>
            </a:extLst>
          </p:cNvPr>
          <p:cNvSpPr>
            <a:spLocks noGrp="1"/>
          </p:cNvSpPr>
          <p:nvPr>
            <p:ph type="title"/>
          </p:nvPr>
        </p:nvSpPr>
        <p:spPr>
          <a:xfrm>
            <a:off x="1797666" y="2981325"/>
            <a:ext cx="8596668" cy="1320800"/>
          </a:xfrm>
        </p:spPr>
        <p:txBody>
          <a:bodyPr/>
          <a:lstStyle/>
          <a:p>
            <a:r>
              <a:rPr lang="en-US" dirty="0"/>
              <a:t>Evaluation of Agentic AI Systems</a:t>
            </a:r>
          </a:p>
        </p:txBody>
      </p:sp>
    </p:spTree>
    <p:extLst>
      <p:ext uri="{BB962C8B-B14F-4D97-AF65-F5344CB8AC3E}">
        <p14:creationId xmlns:p14="http://schemas.microsoft.com/office/powerpoint/2010/main" val="3209225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AC0FC-0140-D156-BE94-C12DBDB6CC30}"/>
              </a:ext>
            </a:extLst>
          </p:cNvPr>
          <p:cNvPicPr>
            <a:picLocks noChangeAspect="1"/>
          </p:cNvPicPr>
          <p:nvPr/>
        </p:nvPicPr>
        <p:blipFill>
          <a:blip r:embed="rId3"/>
          <a:stretch>
            <a:fillRect/>
          </a:stretch>
        </p:blipFill>
        <p:spPr>
          <a:xfrm>
            <a:off x="346075" y="563397"/>
            <a:ext cx="8926514" cy="5123043"/>
          </a:xfrm>
          <a:prstGeom prst="rect">
            <a:avLst/>
          </a:prstGeom>
        </p:spPr>
      </p:pic>
      <p:sp>
        <p:nvSpPr>
          <p:cNvPr id="5" name="TextBox 4">
            <a:extLst>
              <a:ext uri="{FF2B5EF4-FFF2-40B4-BE49-F238E27FC236}">
                <a16:creationId xmlns:a16="http://schemas.microsoft.com/office/drawing/2014/main" id="{F70AD38D-F284-63FE-75F3-71EC1D49C996}"/>
              </a:ext>
            </a:extLst>
          </p:cNvPr>
          <p:cNvSpPr txBox="1"/>
          <p:nvPr/>
        </p:nvSpPr>
        <p:spPr>
          <a:xfrm>
            <a:off x="7931321" y="6611779"/>
            <a:ext cx="1628775" cy="246221"/>
          </a:xfrm>
          <a:prstGeom prst="rect">
            <a:avLst/>
          </a:prstGeom>
          <a:noFill/>
        </p:spPr>
        <p:txBody>
          <a:bodyPr wrap="square" rtlCol="0">
            <a:spAutoFit/>
          </a:bodyPr>
          <a:lstStyle/>
          <a:p>
            <a:r>
              <a:rPr lang="en-US" sz="1000" dirty="0">
                <a:hlinkClick r:id="rId4"/>
              </a:rPr>
              <a:t>Image source</a:t>
            </a:r>
            <a:endParaRPr lang="en-US" sz="1000" dirty="0"/>
          </a:p>
        </p:txBody>
      </p:sp>
    </p:spTree>
    <p:extLst>
      <p:ext uri="{BB962C8B-B14F-4D97-AF65-F5344CB8AC3E}">
        <p14:creationId xmlns:p14="http://schemas.microsoft.com/office/powerpoint/2010/main" val="3359022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662B8-1D4C-AF72-DC8F-670AF6734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4ED8D-3A74-8721-9FCA-BAA2534167C9}"/>
              </a:ext>
            </a:extLst>
          </p:cNvPr>
          <p:cNvSpPr>
            <a:spLocks noGrp="1"/>
          </p:cNvSpPr>
          <p:nvPr>
            <p:ph type="title"/>
          </p:nvPr>
        </p:nvSpPr>
        <p:spPr>
          <a:xfrm>
            <a:off x="877359" y="524670"/>
            <a:ext cx="7537979" cy="1176338"/>
          </a:xfrm>
        </p:spPr>
        <p:txBody>
          <a:bodyPr/>
          <a:lstStyle/>
          <a:p>
            <a:r>
              <a:rPr lang="en-US" dirty="0"/>
              <a:t>Evaluation Dimensions</a:t>
            </a:r>
          </a:p>
        </p:txBody>
      </p:sp>
      <p:sp>
        <p:nvSpPr>
          <p:cNvPr id="3" name="Content Placeholder 2">
            <a:extLst>
              <a:ext uri="{FF2B5EF4-FFF2-40B4-BE49-F238E27FC236}">
                <a16:creationId xmlns:a16="http://schemas.microsoft.com/office/drawing/2014/main" id="{FD30857B-9648-43EE-0A89-DBB4432C98D4}"/>
              </a:ext>
            </a:extLst>
          </p:cNvPr>
          <p:cNvSpPr>
            <a:spLocks noGrp="1"/>
          </p:cNvSpPr>
          <p:nvPr>
            <p:ph idx="1"/>
          </p:nvPr>
        </p:nvSpPr>
        <p:spPr>
          <a:xfrm>
            <a:off x="563034" y="1657350"/>
            <a:ext cx="8780991" cy="4087811"/>
          </a:xfrm>
        </p:spPr>
        <p:txBody>
          <a:bodyPr>
            <a:normAutofit lnSpcReduction="10000"/>
          </a:bodyPr>
          <a:lstStyle/>
          <a:p>
            <a:pPr>
              <a:lnSpc>
                <a:spcPct val="150000"/>
              </a:lnSpc>
            </a:pPr>
            <a:r>
              <a:rPr lang="en-US" sz="1600" b="1" dirty="0"/>
              <a:t>Autonomy: </a:t>
            </a:r>
            <a:r>
              <a:rPr lang="en-US" sz="1600" dirty="0"/>
              <a:t>Does the agent operate independently with minimal human intervention? Can it initiate, plan, and execute actions toward goals?</a:t>
            </a:r>
          </a:p>
          <a:p>
            <a:pPr>
              <a:lnSpc>
                <a:spcPct val="150000"/>
              </a:lnSpc>
            </a:pPr>
            <a:r>
              <a:rPr lang="en-US" sz="1600" b="1" dirty="0"/>
              <a:t>Goal Alignment: </a:t>
            </a:r>
            <a:r>
              <a:rPr lang="en-US" sz="1600" dirty="0"/>
              <a:t>Are the agent’s objectives aligned with user intent and organizational goals? Is it steerable and responsive to new constraints?</a:t>
            </a:r>
          </a:p>
          <a:p>
            <a:pPr>
              <a:lnSpc>
                <a:spcPct val="150000"/>
              </a:lnSpc>
            </a:pPr>
            <a:r>
              <a:rPr lang="en-US" sz="1600" b="1" dirty="0"/>
              <a:t>Adaptability and Learning: </a:t>
            </a:r>
            <a:r>
              <a:rPr lang="en-US" sz="1600" dirty="0"/>
              <a:t>Can the agent adapt to changing environments or user feedback? Does it improve over time through experience or data?</a:t>
            </a:r>
          </a:p>
          <a:p>
            <a:pPr>
              <a:lnSpc>
                <a:spcPct val="150000"/>
              </a:lnSpc>
            </a:pPr>
            <a:r>
              <a:rPr lang="en-US" sz="1600" b="1" dirty="0"/>
              <a:t>Transparency and Explainability </a:t>
            </a:r>
            <a:r>
              <a:rPr lang="en-US" sz="1600" dirty="0"/>
              <a:t>Can the agent explain its decisions and reasoning? Is its internal decision process interpretable?</a:t>
            </a:r>
          </a:p>
          <a:p>
            <a:pPr>
              <a:lnSpc>
                <a:spcPct val="150000"/>
              </a:lnSpc>
            </a:pPr>
            <a:r>
              <a:rPr lang="en-US" sz="1600" b="1" dirty="0"/>
              <a:t>Safety and Robustness: </a:t>
            </a:r>
            <a:r>
              <a:rPr lang="en-US" sz="1600" dirty="0"/>
              <a:t>Does it avoid unsafe, unethical, or undesired behavior? How well does it perform under adversarial or uncertain conditions?</a:t>
            </a:r>
          </a:p>
          <a:p>
            <a:endParaRPr lang="en-US" dirty="0"/>
          </a:p>
        </p:txBody>
      </p:sp>
    </p:spTree>
    <p:extLst>
      <p:ext uri="{BB962C8B-B14F-4D97-AF65-F5344CB8AC3E}">
        <p14:creationId xmlns:p14="http://schemas.microsoft.com/office/powerpoint/2010/main" val="184209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Project Astra | Exploring the Capabilities of a Universal AI Assistant">
            <a:hlinkClick r:id="" action="ppaction://media"/>
            <a:extLst>
              <a:ext uri="{FF2B5EF4-FFF2-40B4-BE49-F238E27FC236}">
                <a16:creationId xmlns:a16="http://schemas.microsoft.com/office/drawing/2014/main" id="{336EC110-BCCE-54C5-AFC0-C7D748122C93}"/>
              </a:ext>
            </a:extLst>
          </p:cNvPr>
          <p:cNvPicPr>
            <a:picLocks noGrp="1" noRot="1" noChangeAspect="1"/>
          </p:cNvPicPr>
          <p:nvPr>
            <p:ph idx="1"/>
            <a:videoFile r:link="rId1"/>
          </p:nvPr>
        </p:nvPicPr>
        <p:blipFill>
          <a:blip r:embed="rId4"/>
          <a:stretch>
            <a:fillRect/>
          </a:stretch>
        </p:blipFill>
        <p:spPr>
          <a:xfrm>
            <a:off x="1470026" y="1488281"/>
            <a:ext cx="6869112" cy="3881437"/>
          </a:xfrm>
          <a:prstGeom prst="rect">
            <a:avLst/>
          </a:prstGeom>
        </p:spPr>
      </p:pic>
    </p:spTree>
    <p:extLst>
      <p:ext uri="{BB962C8B-B14F-4D97-AF65-F5344CB8AC3E}">
        <p14:creationId xmlns:p14="http://schemas.microsoft.com/office/powerpoint/2010/main" val="296853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1B90-842C-AE4A-8788-B0D61F933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D7717-EAD8-F946-BA62-A52A523A823E}"/>
              </a:ext>
            </a:extLst>
          </p:cNvPr>
          <p:cNvSpPr>
            <a:spLocks noGrp="1"/>
          </p:cNvSpPr>
          <p:nvPr>
            <p:ph type="title"/>
          </p:nvPr>
        </p:nvSpPr>
        <p:spPr>
          <a:xfrm>
            <a:off x="677334" y="500062"/>
            <a:ext cx="8596668" cy="1320800"/>
          </a:xfrm>
        </p:spPr>
        <p:txBody>
          <a:bodyPr/>
          <a:lstStyle/>
          <a:p>
            <a:r>
              <a:rPr lang="en-US" dirty="0"/>
              <a:t>Evaluation Methodologies</a:t>
            </a:r>
          </a:p>
        </p:txBody>
      </p:sp>
      <p:sp>
        <p:nvSpPr>
          <p:cNvPr id="3" name="Content Placeholder 2">
            <a:extLst>
              <a:ext uri="{FF2B5EF4-FFF2-40B4-BE49-F238E27FC236}">
                <a16:creationId xmlns:a16="http://schemas.microsoft.com/office/drawing/2014/main" id="{192EBE93-2701-47EC-50CF-6ECF27929A98}"/>
              </a:ext>
            </a:extLst>
          </p:cNvPr>
          <p:cNvSpPr>
            <a:spLocks noGrp="1"/>
          </p:cNvSpPr>
          <p:nvPr>
            <p:ph idx="1"/>
          </p:nvPr>
        </p:nvSpPr>
        <p:spPr>
          <a:xfrm>
            <a:off x="677334" y="1546227"/>
            <a:ext cx="10038291" cy="4811711"/>
          </a:xfrm>
        </p:spPr>
        <p:txBody>
          <a:bodyPr>
            <a:normAutofit/>
          </a:bodyPr>
          <a:lstStyle/>
          <a:p>
            <a:r>
              <a:rPr lang="en-US" sz="1600" b="1" dirty="0"/>
              <a:t>Behavioral Benchmarks</a:t>
            </a:r>
            <a:endParaRPr lang="en-US" sz="1600" dirty="0"/>
          </a:p>
          <a:p>
            <a:pPr lvl="1"/>
            <a:r>
              <a:rPr lang="en-US" sz="1500" dirty="0"/>
              <a:t>Task success rate (completion, efficiency, correctness)</a:t>
            </a:r>
          </a:p>
          <a:p>
            <a:pPr lvl="1"/>
            <a:r>
              <a:rPr lang="en-US" sz="1500" dirty="0"/>
              <a:t>Goal pursuit under uncertainty or obstacles</a:t>
            </a:r>
          </a:p>
          <a:p>
            <a:r>
              <a:rPr lang="en-US" sz="1600" b="1" dirty="0"/>
              <a:t>Simulation Environments</a:t>
            </a:r>
            <a:endParaRPr lang="en-US" sz="1600" dirty="0"/>
          </a:p>
          <a:p>
            <a:pPr lvl="1"/>
            <a:r>
              <a:rPr lang="en-US" sz="1500" dirty="0"/>
              <a:t>Test agents in sandboxed environments with varying complexity</a:t>
            </a:r>
          </a:p>
          <a:p>
            <a:pPr lvl="1"/>
            <a:r>
              <a:rPr lang="en-US" sz="1500" dirty="0"/>
              <a:t>Evaluate response to edge cases and open-ended scenarios</a:t>
            </a:r>
          </a:p>
          <a:p>
            <a:r>
              <a:rPr lang="en-US" sz="1600" b="1" dirty="0"/>
              <a:t>Human-in-the-Loop Evaluation</a:t>
            </a:r>
            <a:endParaRPr lang="en-US" sz="1600" dirty="0"/>
          </a:p>
          <a:p>
            <a:pPr lvl="1"/>
            <a:r>
              <a:rPr lang="en-US" sz="1500" dirty="0"/>
              <a:t>Expert assessments of decision quality and usability</a:t>
            </a:r>
          </a:p>
          <a:p>
            <a:pPr lvl="1"/>
            <a:r>
              <a:rPr lang="en-US" sz="1500" dirty="0"/>
              <a:t>User satisfaction, trust, and cognitive load</a:t>
            </a:r>
          </a:p>
          <a:p>
            <a:r>
              <a:rPr lang="en-US" sz="1600" b="1" dirty="0"/>
              <a:t>Agentic Metrics (emerging)</a:t>
            </a:r>
            <a:endParaRPr lang="en-US" sz="1600" dirty="0"/>
          </a:p>
          <a:p>
            <a:pPr lvl="1"/>
            <a:r>
              <a:rPr lang="en-US" sz="1500" dirty="0"/>
              <a:t>Initiative Index: frequency of self-directed actions</a:t>
            </a:r>
          </a:p>
          <a:p>
            <a:pPr lvl="1"/>
            <a:r>
              <a:rPr lang="en-US" sz="1500" dirty="0"/>
              <a:t>Delegation Score: appropriateness of seeking help or escalating tasks</a:t>
            </a:r>
          </a:p>
          <a:p>
            <a:pPr lvl="1"/>
            <a:r>
              <a:rPr lang="en-US" sz="1500" dirty="0"/>
              <a:t>Planning Depth: complexity of multi-step plans</a:t>
            </a:r>
          </a:p>
          <a:p>
            <a:endParaRPr lang="en-US" dirty="0"/>
          </a:p>
        </p:txBody>
      </p:sp>
    </p:spTree>
    <p:extLst>
      <p:ext uri="{BB962C8B-B14F-4D97-AF65-F5344CB8AC3E}">
        <p14:creationId xmlns:p14="http://schemas.microsoft.com/office/powerpoint/2010/main" val="3945967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720B7-5A5E-A5B2-36A1-08E0A196278E}"/>
            </a:ext>
          </a:extLst>
        </p:cNvPr>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20077C5C-F6E6-1C0F-908D-B947C6DEF92A}"/>
              </a:ext>
            </a:extLst>
          </p:cNvPr>
          <p:cNvGraphicFramePr>
            <a:graphicFrameLocks noChangeAspect="1"/>
          </p:cNvGraphicFramePr>
          <p:nvPr>
            <p:extLst>
              <p:ext uri="{D42A27DB-BD31-4B8C-83A1-F6EECF244321}">
                <p14:modId xmlns:p14="http://schemas.microsoft.com/office/powerpoint/2010/main" val="3645366534"/>
              </p:ext>
            </p:extLst>
          </p:nvPr>
        </p:nvGraphicFramePr>
        <p:xfrm>
          <a:off x="114300" y="2260600"/>
          <a:ext cx="10058400" cy="2336800"/>
        </p:xfrm>
        <a:graphic>
          <a:graphicData uri="http://schemas.openxmlformats.org/presentationml/2006/ole">
            <mc:AlternateContent xmlns:mc="http://schemas.openxmlformats.org/markup-compatibility/2006">
              <mc:Choice xmlns:v="urn:schemas-microsoft-com:vml" Requires="v">
                <p:oleObj name="Worksheet" r:id="rId2" imgW="10058400" imgH="2336800" progId="Excel.Sheet.12">
                  <p:embed/>
                </p:oleObj>
              </mc:Choice>
              <mc:Fallback>
                <p:oleObj name="Worksheet" r:id="rId2" imgW="10058400" imgH="2336800" progId="Excel.Sheet.12">
                  <p:embed/>
                  <p:pic>
                    <p:nvPicPr>
                      <p:cNvPr id="0" name=""/>
                      <p:cNvPicPr/>
                      <p:nvPr/>
                    </p:nvPicPr>
                    <p:blipFill>
                      <a:blip r:embed="rId3"/>
                      <a:stretch>
                        <a:fillRect/>
                      </a:stretch>
                    </p:blipFill>
                    <p:spPr>
                      <a:xfrm>
                        <a:off x="114300" y="2260600"/>
                        <a:ext cx="10058400" cy="2336800"/>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B82D9D8E-FB10-F1E3-3B71-632B30BD7CAB}"/>
              </a:ext>
            </a:extLst>
          </p:cNvPr>
          <p:cNvSpPr>
            <a:spLocks noGrp="1"/>
          </p:cNvSpPr>
          <p:nvPr>
            <p:ph type="title"/>
          </p:nvPr>
        </p:nvSpPr>
        <p:spPr>
          <a:xfrm>
            <a:off x="677334" y="357187"/>
            <a:ext cx="8596668" cy="1320800"/>
          </a:xfrm>
        </p:spPr>
        <p:txBody>
          <a:bodyPr/>
          <a:lstStyle/>
          <a:p>
            <a:r>
              <a:rPr lang="en-US" dirty="0"/>
              <a:t>Examples</a:t>
            </a:r>
          </a:p>
        </p:txBody>
      </p:sp>
    </p:spTree>
    <p:extLst>
      <p:ext uri="{BB962C8B-B14F-4D97-AF65-F5344CB8AC3E}">
        <p14:creationId xmlns:p14="http://schemas.microsoft.com/office/powerpoint/2010/main" val="6087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2C9AE57-5061-A295-924D-1A1A8CE67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36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159A7D-1F90-6CAF-FA61-903A1E8AD49A}"/>
              </a:ext>
            </a:extLst>
          </p:cNvPr>
          <p:cNvSpPr txBox="1"/>
          <p:nvPr/>
        </p:nvSpPr>
        <p:spPr>
          <a:xfrm>
            <a:off x="9772651" y="6472238"/>
            <a:ext cx="1657350" cy="246221"/>
          </a:xfrm>
          <a:prstGeom prst="rect">
            <a:avLst/>
          </a:prstGeom>
          <a:noFill/>
        </p:spPr>
        <p:txBody>
          <a:bodyPr wrap="square" rtlCol="0">
            <a:spAutoFit/>
          </a:bodyPr>
          <a:lstStyle/>
          <a:p>
            <a:r>
              <a:rPr lang="en-US" sz="1000" dirty="0">
                <a:hlinkClick r:id="rId4">
                  <a:extLst>
                    <a:ext uri="{A12FA001-AC4F-418D-AE19-62706E023703}">
                      <ahyp:hlinkClr xmlns:ahyp="http://schemas.microsoft.com/office/drawing/2018/hyperlinkcolor" val="tx"/>
                    </a:ext>
                  </a:extLst>
                </a:hlinkClick>
              </a:rPr>
              <a:t>Image source</a:t>
            </a:r>
            <a:endParaRPr lang="en-US" sz="1000" dirty="0"/>
          </a:p>
        </p:txBody>
      </p:sp>
    </p:spTree>
    <p:extLst>
      <p:ext uri="{BB962C8B-B14F-4D97-AF65-F5344CB8AC3E}">
        <p14:creationId xmlns:p14="http://schemas.microsoft.com/office/powerpoint/2010/main" val="21448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CFC58A-220D-EDC4-AE29-533E740CA3F6}"/>
              </a:ext>
            </a:extLst>
          </p:cNvPr>
          <p:cNvSpPr>
            <a:spLocks noGrp="1"/>
          </p:cNvSpPr>
          <p:nvPr>
            <p:ph type="title"/>
          </p:nvPr>
        </p:nvSpPr>
        <p:spPr>
          <a:xfrm>
            <a:off x="1963209" y="2768600"/>
            <a:ext cx="8596668" cy="1320800"/>
          </a:xfrm>
        </p:spPr>
        <p:txBody>
          <a:bodyPr/>
          <a:lstStyle/>
          <a:p>
            <a:r>
              <a:rPr lang="en-US" dirty="0"/>
              <a:t>Applications of Agentic AI</a:t>
            </a:r>
          </a:p>
        </p:txBody>
      </p:sp>
    </p:spTree>
    <p:extLst>
      <p:ext uri="{BB962C8B-B14F-4D97-AF65-F5344CB8AC3E}">
        <p14:creationId xmlns:p14="http://schemas.microsoft.com/office/powerpoint/2010/main" val="1714810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2BC0-61D8-03B7-0EBB-BAD6F91552E4}"/>
              </a:ext>
            </a:extLst>
          </p:cNvPr>
          <p:cNvSpPr>
            <a:spLocks noGrp="1"/>
          </p:cNvSpPr>
          <p:nvPr>
            <p:ph type="title"/>
          </p:nvPr>
        </p:nvSpPr>
        <p:spPr/>
        <p:txBody>
          <a:bodyPr>
            <a:normAutofit/>
          </a:bodyPr>
          <a:lstStyle/>
          <a:p>
            <a:r>
              <a:rPr lang="en-US" dirty="0"/>
              <a:t>Finance and Investment</a:t>
            </a:r>
            <a:br>
              <a:rPr lang="en-US" dirty="0"/>
            </a:br>
            <a:endParaRPr lang="en-US" dirty="0"/>
          </a:p>
        </p:txBody>
      </p:sp>
      <p:sp>
        <p:nvSpPr>
          <p:cNvPr id="3" name="Content Placeholder 2">
            <a:extLst>
              <a:ext uri="{FF2B5EF4-FFF2-40B4-BE49-F238E27FC236}">
                <a16:creationId xmlns:a16="http://schemas.microsoft.com/office/drawing/2014/main" id="{D834A9FC-B25F-E66A-A0F6-D863B21A0F9D}"/>
              </a:ext>
            </a:extLst>
          </p:cNvPr>
          <p:cNvSpPr>
            <a:spLocks noGrp="1"/>
          </p:cNvSpPr>
          <p:nvPr>
            <p:ph idx="1"/>
          </p:nvPr>
        </p:nvSpPr>
        <p:spPr>
          <a:xfrm>
            <a:off x="677334" y="1674814"/>
            <a:ext cx="9109604" cy="4573586"/>
          </a:xfrm>
        </p:spPr>
        <p:txBody>
          <a:bodyPr>
            <a:normAutofit lnSpcReduction="10000"/>
          </a:bodyPr>
          <a:lstStyle/>
          <a:p>
            <a:pPr>
              <a:lnSpc>
                <a:spcPct val="150000"/>
              </a:lnSpc>
            </a:pPr>
            <a:r>
              <a:rPr lang="en-US" sz="1600" b="1" dirty="0"/>
              <a:t>Autonomous Portfolio Management: </a:t>
            </a:r>
            <a:r>
              <a:rPr lang="en-US" sz="1600" dirty="0"/>
              <a:t>AI agents research markets and make allocation decisions autonomously. Examples, </a:t>
            </a:r>
            <a:r>
              <a:rPr lang="en-US" sz="1600" dirty="0" err="1"/>
              <a:t>Wealthfront</a:t>
            </a:r>
            <a:r>
              <a:rPr lang="en-US" sz="1600" dirty="0"/>
              <a:t> and Schwab </a:t>
            </a:r>
            <a:r>
              <a:rPr lang="en-US" sz="1600" dirty="0" err="1"/>
              <a:t>robo</a:t>
            </a:r>
            <a:r>
              <a:rPr lang="en-US" sz="1600" dirty="0"/>
              <a:t>-advisors rebalance based on macroeconomic data.  </a:t>
            </a:r>
          </a:p>
          <a:p>
            <a:pPr>
              <a:lnSpc>
                <a:spcPct val="150000"/>
              </a:lnSpc>
            </a:pPr>
            <a:r>
              <a:rPr lang="en-US" sz="1600" b="1" dirty="0"/>
              <a:t>AI Trading Agents: </a:t>
            </a:r>
            <a:r>
              <a:rPr lang="en-US" sz="1600" dirty="0"/>
              <a:t>Agents learn from real-time data, adapt strategies, and execute trades independently. Examples are Citadel and Two Sigma that use self-optimizing AI traders.  </a:t>
            </a:r>
          </a:p>
          <a:p>
            <a:pPr>
              <a:lnSpc>
                <a:spcPct val="150000"/>
              </a:lnSpc>
            </a:pPr>
            <a:r>
              <a:rPr lang="en-US" sz="1600" b="1" dirty="0"/>
              <a:t>Virtual Financial Advisors: </a:t>
            </a:r>
            <a:r>
              <a:rPr lang="en-US" sz="1600" dirty="0"/>
              <a:t>Proactively advise on spending, savings, and debt. Examples: Erica by Bank of America, AI copilots in mobile apps.  </a:t>
            </a:r>
          </a:p>
          <a:p>
            <a:pPr>
              <a:lnSpc>
                <a:spcPct val="150000"/>
              </a:lnSpc>
            </a:pPr>
            <a:r>
              <a:rPr lang="en-US" sz="1600" b="1" dirty="0"/>
              <a:t>Fraud Detection Agents: </a:t>
            </a:r>
            <a:r>
              <a:rPr lang="en-US" sz="1600" dirty="0"/>
              <a:t>Detect unknown fraud patterns, escalate threats, and freeze accounts autonomously.  Examples: </a:t>
            </a:r>
            <a:r>
              <a:rPr lang="en-US" sz="1600" dirty="0" err="1"/>
              <a:t>Feedzai</a:t>
            </a:r>
            <a:r>
              <a:rPr lang="en-US" sz="1600" dirty="0"/>
              <a:t> and Darktrace use adaptive agents.</a:t>
            </a:r>
          </a:p>
          <a:p>
            <a:pPr>
              <a:lnSpc>
                <a:spcPct val="150000"/>
              </a:lnSpc>
            </a:pPr>
            <a:r>
              <a:rPr lang="en-US" sz="1600" b="1" dirty="0"/>
              <a:t>Compliance Agents: </a:t>
            </a:r>
            <a:r>
              <a:rPr lang="en-US" sz="1600" dirty="0"/>
              <a:t>Agents update internal policies and flag potential risks independently.  </a:t>
            </a:r>
            <a:r>
              <a:rPr lang="en-US" sz="1600" dirty="0" err="1"/>
              <a:t>RegTech</a:t>
            </a:r>
            <a:r>
              <a:rPr lang="en-US" sz="1600" dirty="0"/>
              <a:t> tools that monitor regulatory changes. Examples: </a:t>
            </a:r>
            <a:r>
              <a:rPr lang="en-US" sz="1600" dirty="0" err="1"/>
              <a:t>Ayasdi</a:t>
            </a:r>
            <a:r>
              <a:rPr lang="en-US" sz="1600" dirty="0"/>
              <a:t> and Ascent.</a:t>
            </a:r>
          </a:p>
          <a:p>
            <a:endParaRPr lang="en-US" dirty="0"/>
          </a:p>
        </p:txBody>
      </p:sp>
    </p:spTree>
    <p:extLst>
      <p:ext uri="{BB962C8B-B14F-4D97-AF65-F5344CB8AC3E}">
        <p14:creationId xmlns:p14="http://schemas.microsoft.com/office/powerpoint/2010/main" val="226667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7527-DB7C-2608-F8AA-408FC2890B2C}"/>
              </a:ext>
            </a:extLst>
          </p:cNvPr>
          <p:cNvSpPr>
            <a:spLocks noGrp="1"/>
          </p:cNvSpPr>
          <p:nvPr>
            <p:ph type="title"/>
          </p:nvPr>
        </p:nvSpPr>
        <p:spPr/>
        <p:txBody>
          <a:bodyPr/>
          <a:lstStyle/>
          <a:p>
            <a:r>
              <a:rPr lang="en-US" dirty="0"/>
              <a:t>Healthcare</a:t>
            </a:r>
            <a:br>
              <a:rPr lang="en-US" dirty="0"/>
            </a:br>
            <a:endParaRPr lang="en-US" dirty="0"/>
          </a:p>
        </p:txBody>
      </p:sp>
      <p:sp>
        <p:nvSpPr>
          <p:cNvPr id="3" name="Content Placeholder 2">
            <a:extLst>
              <a:ext uri="{FF2B5EF4-FFF2-40B4-BE49-F238E27FC236}">
                <a16:creationId xmlns:a16="http://schemas.microsoft.com/office/drawing/2014/main" id="{B9F4ACC3-4544-7A30-35FF-5B5747073DCB}"/>
              </a:ext>
            </a:extLst>
          </p:cNvPr>
          <p:cNvSpPr>
            <a:spLocks noGrp="1"/>
          </p:cNvSpPr>
          <p:nvPr>
            <p:ph idx="1"/>
          </p:nvPr>
        </p:nvSpPr>
        <p:spPr>
          <a:xfrm>
            <a:off x="677334" y="1774827"/>
            <a:ext cx="8596668" cy="3880773"/>
          </a:xfrm>
        </p:spPr>
        <p:txBody>
          <a:bodyPr/>
          <a:lstStyle/>
          <a:p>
            <a:pPr>
              <a:lnSpc>
                <a:spcPct val="150000"/>
              </a:lnSpc>
            </a:pPr>
            <a:r>
              <a:rPr lang="en-US" sz="1600" b="1" dirty="0"/>
              <a:t>Clinical Decision Support Agents: </a:t>
            </a:r>
            <a:r>
              <a:rPr lang="en-US" sz="1600" dirty="0"/>
              <a:t>AI copilots assist doctors by analyzing medical records, lab results, and research literature.  Proactively recommend diagnoses, suggest treatments, and simulate likely outcomes.</a:t>
            </a:r>
          </a:p>
          <a:p>
            <a:pPr>
              <a:lnSpc>
                <a:spcPct val="150000"/>
              </a:lnSpc>
            </a:pPr>
            <a:r>
              <a:rPr lang="en-US" sz="1600" b="1" dirty="0"/>
              <a:t>Hospital Workflow Optimization: </a:t>
            </a:r>
            <a:r>
              <a:rPr lang="en-US" sz="1600" dirty="0"/>
              <a:t>Autonomous agents schedule surgeries, allocate ICU beds, and manage discharge planning.  Continuously optimize workflows to reduce delays and improve resource utilization.</a:t>
            </a:r>
          </a:p>
          <a:p>
            <a:pPr>
              <a:lnSpc>
                <a:spcPct val="150000"/>
              </a:lnSpc>
            </a:pPr>
            <a:r>
              <a:rPr lang="en-US" sz="1600" b="1" dirty="0"/>
              <a:t>Remote Monitoring and Intervention: </a:t>
            </a:r>
            <a:r>
              <a:rPr lang="en-US" sz="1600" dirty="0"/>
              <a:t>AI agents track patient vitals from wearable devices.  Trigger early interventions or alert clinicians when anomalies are detected.</a:t>
            </a:r>
          </a:p>
          <a:p>
            <a:endParaRPr lang="en-US" dirty="0"/>
          </a:p>
        </p:txBody>
      </p:sp>
    </p:spTree>
    <p:extLst>
      <p:ext uri="{BB962C8B-B14F-4D97-AF65-F5344CB8AC3E}">
        <p14:creationId xmlns:p14="http://schemas.microsoft.com/office/powerpoint/2010/main" val="603039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102D-C99F-B52C-E835-6BEC023EB2BB}"/>
              </a:ext>
            </a:extLst>
          </p:cNvPr>
          <p:cNvSpPr>
            <a:spLocks noGrp="1"/>
          </p:cNvSpPr>
          <p:nvPr>
            <p:ph type="title"/>
          </p:nvPr>
        </p:nvSpPr>
        <p:spPr/>
        <p:txBody>
          <a:bodyPr/>
          <a:lstStyle/>
          <a:p>
            <a:r>
              <a:rPr lang="en-US" dirty="0"/>
              <a:t>Software Engineering</a:t>
            </a:r>
          </a:p>
        </p:txBody>
      </p:sp>
      <p:sp>
        <p:nvSpPr>
          <p:cNvPr id="3" name="Content Placeholder 2">
            <a:extLst>
              <a:ext uri="{FF2B5EF4-FFF2-40B4-BE49-F238E27FC236}">
                <a16:creationId xmlns:a16="http://schemas.microsoft.com/office/drawing/2014/main" id="{A4DB3475-ADFE-3F1F-7D75-67DCACC95D56}"/>
              </a:ext>
            </a:extLst>
          </p:cNvPr>
          <p:cNvSpPr>
            <a:spLocks noGrp="1"/>
          </p:cNvSpPr>
          <p:nvPr>
            <p:ph idx="1"/>
          </p:nvPr>
        </p:nvSpPr>
        <p:spPr>
          <a:xfrm>
            <a:off x="817034" y="1792289"/>
            <a:ext cx="4849932" cy="4456111"/>
          </a:xfrm>
        </p:spPr>
        <p:txBody>
          <a:bodyPr>
            <a:normAutofit/>
          </a:bodyPr>
          <a:lstStyle/>
          <a:p>
            <a:pPr>
              <a:lnSpc>
                <a:spcPct val="150000"/>
              </a:lnSpc>
            </a:pPr>
            <a:r>
              <a:rPr lang="en-US" b="1" dirty="0"/>
              <a:t>Vibe coding</a:t>
            </a:r>
            <a:r>
              <a:rPr lang="en-US" dirty="0"/>
              <a:t>: </a:t>
            </a:r>
            <a:r>
              <a:rPr lang="en-US" sz="1600" dirty="0"/>
              <a:t>This approach moves away from precise, step-by-step instructions and instead relies on a more intuitive, conversational, and iterative interaction between the developer and an AI coding assistant. The developer provides a high-level goal, a desired "vibe" or a general direction, and the AI generates code to match.</a:t>
            </a:r>
          </a:p>
          <a:p>
            <a:pPr lvl="1">
              <a:lnSpc>
                <a:spcPct val="150000"/>
              </a:lnSpc>
            </a:pPr>
            <a:r>
              <a:rPr lang="en-US" dirty="0"/>
              <a:t>Example: </a:t>
            </a:r>
            <a:r>
              <a:rPr lang="en-US" dirty="0">
                <a:hlinkClick r:id="rId3"/>
              </a:rPr>
              <a:t>Goose</a:t>
            </a:r>
            <a:r>
              <a:rPr lang="en-US" dirty="0"/>
              <a:t> is an open-source AI agent local to your machine with built-in features for safe vibe coding.</a:t>
            </a:r>
          </a:p>
        </p:txBody>
      </p:sp>
      <p:pic>
        <p:nvPicPr>
          <p:cNvPr id="4" name="Picture 3">
            <a:extLst>
              <a:ext uri="{FF2B5EF4-FFF2-40B4-BE49-F238E27FC236}">
                <a16:creationId xmlns:a16="http://schemas.microsoft.com/office/drawing/2014/main" id="{EBBD0D37-C1D0-269F-5448-D5384F6D5759}"/>
              </a:ext>
            </a:extLst>
          </p:cNvPr>
          <p:cNvPicPr>
            <a:picLocks noChangeAspect="1"/>
          </p:cNvPicPr>
          <p:nvPr/>
        </p:nvPicPr>
        <p:blipFill>
          <a:blip r:embed="rId4"/>
          <a:stretch>
            <a:fillRect/>
          </a:stretch>
        </p:blipFill>
        <p:spPr>
          <a:xfrm>
            <a:off x="6849036" y="1792289"/>
            <a:ext cx="4849932" cy="4106862"/>
          </a:xfrm>
          <a:prstGeom prst="rect">
            <a:avLst/>
          </a:prstGeom>
          <a:effectLst>
            <a:outerShdw blurRad="50800" dist="38100" dir="8100000" algn="tr" rotWithShape="0">
              <a:schemeClr val="accent1">
                <a:alpha val="40000"/>
              </a:schemeClr>
            </a:outerShdw>
          </a:effectLst>
        </p:spPr>
      </p:pic>
    </p:spTree>
    <p:extLst>
      <p:ext uri="{BB962C8B-B14F-4D97-AF65-F5344CB8AC3E}">
        <p14:creationId xmlns:p14="http://schemas.microsoft.com/office/powerpoint/2010/main" val="739178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37F5-C83D-EC4C-5808-65B16217CA3A}"/>
              </a:ext>
            </a:extLst>
          </p:cNvPr>
          <p:cNvSpPr>
            <a:spLocks noGrp="1"/>
          </p:cNvSpPr>
          <p:nvPr>
            <p:ph type="title"/>
          </p:nvPr>
        </p:nvSpPr>
        <p:spPr>
          <a:xfrm>
            <a:off x="677334" y="752475"/>
            <a:ext cx="8596668" cy="1320800"/>
          </a:xfrm>
        </p:spPr>
        <p:txBody>
          <a:bodyPr/>
          <a:lstStyle/>
          <a:p>
            <a:r>
              <a:rPr lang="en-US" dirty="0"/>
              <a:t>E-commerce</a:t>
            </a:r>
            <a:br>
              <a:rPr lang="en-US" b="1" dirty="0"/>
            </a:br>
            <a:endParaRPr lang="en-US" dirty="0"/>
          </a:p>
        </p:txBody>
      </p:sp>
      <p:sp>
        <p:nvSpPr>
          <p:cNvPr id="3" name="Content Placeholder 2">
            <a:extLst>
              <a:ext uri="{FF2B5EF4-FFF2-40B4-BE49-F238E27FC236}">
                <a16:creationId xmlns:a16="http://schemas.microsoft.com/office/drawing/2014/main" id="{FB77B8A8-8D6A-E05D-7500-95584E135D02}"/>
              </a:ext>
            </a:extLst>
          </p:cNvPr>
          <p:cNvSpPr>
            <a:spLocks noGrp="1"/>
          </p:cNvSpPr>
          <p:nvPr>
            <p:ph idx="1"/>
          </p:nvPr>
        </p:nvSpPr>
        <p:spPr>
          <a:xfrm>
            <a:off x="677334" y="1930400"/>
            <a:ext cx="8596668" cy="3880773"/>
          </a:xfrm>
        </p:spPr>
        <p:txBody>
          <a:bodyPr>
            <a:normAutofit/>
          </a:bodyPr>
          <a:lstStyle/>
          <a:p>
            <a:pPr>
              <a:lnSpc>
                <a:spcPct val="150000"/>
              </a:lnSpc>
            </a:pPr>
            <a:r>
              <a:rPr lang="en-US" sz="1600" b="1" dirty="0"/>
              <a:t>Supply Chain Optimization Agents: </a:t>
            </a:r>
            <a:r>
              <a:rPr lang="en-US" sz="1600" dirty="0"/>
              <a:t>Example: Alibaba uses AI agents to manage supply chain logistics, predict bottlenecks, and reroute orders.  Agents operate continuously to optimize shipping routes, warehouse utilization, and restocking.</a:t>
            </a:r>
          </a:p>
          <a:p>
            <a:pPr>
              <a:lnSpc>
                <a:spcPct val="150000"/>
              </a:lnSpc>
            </a:pPr>
            <a:r>
              <a:rPr lang="en-US" sz="1600" b="1" dirty="0"/>
              <a:t>Conversational Shopping Assistants: </a:t>
            </a:r>
            <a:r>
              <a:rPr lang="en-US" sz="1600" dirty="0"/>
              <a:t>These agents guide customers through purchase journeys, suggest bundles, and resolve questions in real time.  Example: Rufus Amazon’s virtual assistant/AI chatbot.</a:t>
            </a:r>
          </a:p>
          <a:p>
            <a:pPr>
              <a:lnSpc>
                <a:spcPct val="150000"/>
              </a:lnSpc>
            </a:pPr>
            <a:r>
              <a:rPr lang="en-US" sz="1600" b="1" dirty="0"/>
              <a:t>Dynamic Pricing and Promotions Agents: </a:t>
            </a:r>
            <a:r>
              <a:rPr lang="en-US" sz="1600" dirty="0"/>
              <a:t>Agentic systems can launch and retract promotional campaigns autonomously based on competitor behavior, inventory, and demand.</a:t>
            </a:r>
          </a:p>
          <a:p>
            <a:endParaRPr lang="en-US" dirty="0"/>
          </a:p>
          <a:p>
            <a:endParaRPr lang="en-US" dirty="0"/>
          </a:p>
          <a:p>
            <a:endParaRPr lang="en-US" dirty="0"/>
          </a:p>
        </p:txBody>
      </p:sp>
    </p:spTree>
    <p:extLst>
      <p:ext uri="{BB962C8B-B14F-4D97-AF65-F5344CB8AC3E}">
        <p14:creationId xmlns:p14="http://schemas.microsoft.com/office/powerpoint/2010/main" val="2337675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4BA42-73D4-2CEF-6F7C-B41144CDCF18}"/>
              </a:ext>
            </a:extLst>
          </p:cNvPr>
          <p:cNvSpPr txBox="1"/>
          <p:nvPr/>
        </p:nvSpPr>
        <p:spPr>
          <a:xfrm>
            <a:off x="2150267" y="2930008"/>
            <a:ext cx="7350921" cy="646331"/>
          </a:xfrm>
          <a:prstGeom prst="rect">
            <a:avLst/>
          </a:prstGeom>
          <a:noFill/>
        </p:spPr>
        <p:txBody>
          <a:bodyPr wrap="square">
            <a:spAutoFit/>
          </a:bodyPr>
          <a:lstStyle/>
          <a:p>
            <a:r>
              <a:rPr lang="en-US" sz="3600" dirty="0">
                <a:solidFill>
                  <a:schemeClr val="accent1"/>
                </a:solidFill>
              </a:rPr>
              <a:t>Trends and Future Directions</a:t>
            </a:r>
          </a:p>
        </p:txBody>
      </p:sp>
    </p:spTree>
    <p:extLst>
      <p:ext uri="{BB962C8B-B14F-4D97-AF65-F5344CB8AC3E}">
        <p14:creationId xmlns:p14="http://schemas.microsoft.com/office/powerpoint/2010/main" val="3810832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BD238-3014-C440-7ABE-FCF1A423FD07}"/>
              </a:ext>
            </a:extLst>
          </p:cNvPr>
          <p:cNvSpPr>
            <a:spLocks noGrp="1"/>
          </p:cNvSpPr>
          <p:nvPr>
            <p:ph idx="1"/>
          </p:nvPr>
        </p:nvSpPr>
        <p:spPr>
          <a:xfrm>
            <a:off x="720196" y="1774826"/>
            <a:ext cx="9781116" cy="5397499"/>
          </a:xfrm>
        </p:spPr>
        <p:txBody>
          <a:bodyPr/>
          <a:lstStyle/>
          <a:p>
            <a:pPr>
              <a:lnSpc>
                <a:spcPct val="150000"/>
              </a:lnSpc>
            </a:pPr>
            <a:r>
              <a:rPr lang="en-US" dirty="0"/>
              <a:t>Moving to multi-Agent Systems</a:t>
            </a:r>
          </a:p>
          <a:p>
            <a:pPr>
              <a:lnSpc>
                <a:spcPct val="150000"/>
              </a:lnSpc>
            </a:pPr>
            <a:r>
              <a:rPr lang="en-US" dirty="0"/>
              <a:t>Enhanced Long-Term Memory and Contextual Reasoning</a:t>
            </a:r>
          </a:p>
          <a:p>
            <a:pPr>
              <a:lnSpc>
                <a:spcPct val="150000"/>
              </a:lnSpc>
            </a:pPr>
            <a:r>
              <a:rPr lang="en-US" dirty="0"/>
              <a:t>Deeper Integration with Enterprise Systems and Real-World Tools</a:t>
            </a:r>
          </a:p>
          <a:p>
            <a:pPr>
              <a:lnSpc>
                <a:spcPct val="150000"/>
              </a:lnSpc>
            </a:pPr>
            <a:r>
              <a:rPr lang="en-US" dirty="0"/>
              <a:t>Hyper-Personalization and Empathetic AI Agents</a:t>
            </a:r>
          </a:p>
          <a:p>
            <a:pPr>
              <a:lnSpc>
                <a:spcPct val="150000"/>
              </a:lnSpc>
            </a:pPr>
            <a:r>
              <a:rPr lang="en-US" dirty="0"/>
              <a:t>Increased Focus on Explainable AI (XAI) and Ethical Governance</a:t>
            </a:r>
          </a:p>
          <a:p>
            <a:pPr>
              <a:lnSpc>
                <a:spcPct val="150000"/>
              </a:lnSpc>
            </a:pPr>
            <a:r>
              <a:rPr lang="en-US" dirty="0"/>
              <a:t>Edge AI and On-Device Agentic Capabilities</a:t>
            </a:r>
            <a:br>
              <a:rPr lang="en-US" b="1" dirty="0"/>
            </a:br>
            <a:endParaRPr lang="en-US" dirty="0"/>
          </a:p>
          <a:p>
            <a:endParaRPr lang="en-US" dirty="0"/>
          </a:p>
        </p:txBody>
      </p:sp>
      <p:sp>
        <p:nvSpPr>
          <p:cNvPr id="4" name="TextBox 3">
            <a:extLst>
              <a:ext uri="{FF2B5EF4-FFF2-40B4-BE49-F238E27FC236}">
                <a16:creationId xmlns:a16="http://schemas.microsoft.com/office/drawing/2014/main" id="{87686374-DAAF-2C18-24EB-7B7490413614}"/>
              </a:ext>
            </a:extLst>
          </p:cNvPr>
          <p:cNvSpPr txBox="1"/>
          <p:nvPr/>
        </p:nvSpPr>
        <p:spPr>
          <a:xfrm>
            <a:off x="821530" y="672583"/>
            <a:ext cx="7350921" cy="646331"/>
          </a:xfrm>
          <a:prstGeom prst="rect">
            <a:avLst/>
          </a:prstGeom>
          <a:noFill/>
        </p:spPr>
        <p:txBody>
          <a:bodyPr wrap="square">
            <a:spAutoFit/>
          </a:bodyPr>
          <a:lstStyle/>
          <a:p>
            <a:r>
              <a:rPr lang="en-US" sz="3600" dirty="0">
                <a:solidFill>
                  <a:schemeClr val="accent1"/>
                </a:solidFill>
              </a:rPr>
              <a:t>Trends and Future Directions</a:t>
            </a:r>
          </a:p>
        </p:txBody>
      </p:sp>
    </p:spTree>
    <p:extLst>
      <p:ext uri="{BB962C8B-B14F-4D97-AF65-F5344CB8AC3E}">
        <p14:creationId xmlns:p14="http://schemas.microsoft.com/office/powerpoint/2010/main" val="1636467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0EF6-DA8B-7390-8044-B3FF6F3BF684}"/>
              </a:ext>
            </a:extLst>
          </p:cNvPr>
          <p:cNvSpPr>
            <a:spLocks noGrp="1"/>
          </p:cNvSpPr>
          <p:nvPr>
            <p:ph type="title"/>
          </p:nvPr>
        </p:nvSpPr>
        <p:spPr>
          <a:xfrm>
            <a:off x="891646" y="2768600"/>
            <a:ext cx="8596668" cy="1320800"/>
          </a:xfrm>
        </p:spPr>
        <p:txBody>
          <a:bodyPr>
            <a:normAutofit fontScale="90000"/>
          </a:bodyPr>
          <a:lstStyle/>
          <a:p>
            <a:r>
              <a:rPr lang="en-US" dirty="0"/>
              <a:t>What would you like an AI agent to be able to do for you?</a:t>
            </a:r>
            <a:br>
              <a:rPr lang="en-US" dirty="0"/>
            </a:br>
            <a:endParaRPr lang="en-US" dirty="0"/>
          </a:p>
        </p:txBody>
      </p:sp>
    </p:spTree>
    <p:extLst>
      <p:ext uri="{BB962C8B-B14F-4D97-AF65-F5344CB8AC3E}">
        <p14:creationId xmlns:p14="http://schemas.microsoft.com/office/powerpoint/2010/main" val="517502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EBAE3-D38C-58B3-9CED-C1DE367ED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A1EF7-4D61-66E0-AC8B-62A166AF8FE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0CA7F1B-C1FE-8849-547E-CFB54CA19643}"/>
              </a:ext>
            </a:extLst>
          </p:cNvPr>
          <p:cNvSpPr>
            <a:spLocks noGrp="1"/>
          </p:cNvSpPr>
          <p:nvPr>
            <p:ph idx="1"/>
          </p:nvPr>
        </p:nvSpPr>
        <p:spPr>
          <a:xfrm>
            <a:off x="677334" y="1717677"/>
            <a:ext cx="8596668" cy="3880773"/>
          </a:xfrm>
        </p:spPr>
        <p:txBody>
          <a:bodyPr>
            <a:normAutofit/>
          </a:bodyPr>
          <a:lstStyle/>
          <a:p>
            <a:pPr>
              <a:lnSpc>
                <a:spcPct val="150000"/>
              </a:lnSpc>
            </a:pPr>
            <a:r>
              <a:rPr lang="en-US" sz="1600" dirty="0"/>
              <a:t>AI agents are evolving from simple automation to visually controlling software through graphical user interfaces, much like a human would.</a:t>
            </a:r>
          </a:p>
          <a:p>
            <a:pPr>
              <a:lnSpc>
                <a:spcPct val="150000"/>
              </a:lnSpc>
            </a:pPr>
            <a:r>
              <a:rPr lang="en-US" sz="1600" dirty="0"/>
              <a:t>The next frontier is real-world interaction, with projects like Google's Astra using cameras and microphones to see, hear, and understand their physical surroundings.</a:t>
            </a:r>
          </a:p>
          <a:p>
            <a:pPr>
              <a:lnSpc>
                <a:spcPct val="150000"/>
              </a:lnSpc>
            </a:pPr>
            <a:r>
              <a:rPr lang="en-US" sz="1600" dirty="0"/>
              <a:t>Leading technology companies are converging these digital and physical capabilities to create universal AI assistants that operate seamlessly across both domains.</a:t>
            </a:r>
          </a:p>
          <a:p>
            <a:pPr>
              <a:lnSpc>
                <a:spcPct val="150000"/>
              </a:lnSpc>
            </a:pPr>
            <a:r>
              <a:rPr lang="en-US" sz="1600" dirty="0"/>
              <a:t>This shift is creating a new class of proactive, context-aware AI companions capable of assisting with a vast range of tasks in users' daily lives.</a:t>
            </a:r>
            <a:endParaRPr lang="en-US" dirty="0"/>
          </a:p>
          <a:p>
            <a:pPr marL="0" indent="0">
              <a:buNone/>
            </a:pPr>
            <a:endParaRPr lang="en-US" dirty="0"/>
          </a:p>
        </p:txBody>
      </p:sp>
    </p:spTree>
    <p:extLst>
      <p:ext uri="{BB962C8B-B14F-4D97-AF65-F5344CB8AC3E}">
        <p14:creationId xmlns:p14="http://schemas.microsoft.com/office/powerpoint/2010/main" val="228489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66B9-6F90-118C-4377-0A524C7E2C9D}"/>
              </a:ext>
            </a:extLst>
          </p:cNvPr>
          <p:cNvSpPr>
            <a:spLocks noGrp="1"/>
          </p:cNvSpPr>
          <p:nvPr>
            <p:ph type="title"/>
          </p:nvPr>
        </p:nvSpPr>
        <p:spPr>
          <a:xfrm>
            <a:off x="1077384" y="2768600"/>
            <a:ext cx="8596668" cy="1320800"/>
          </a:xfrm>
        </p:spPr>
        <p:txBody>
          <a:bodyPr/>
          <a:lstStyle/>
          <a:p>
            <a:r>
              <a:rPr lang="en-US" dirty="0"/>
              <a:t>How do we ensure these agents align with human intent?</a:t>
            </a:r>
          </a:p>
        </p:txBody>
      </p:sp>
    </p:spTree>
    <p:extLst>
      <p:ext uri="{BB962C8B-B14F-4D97-AF65-F5344CB8AC3E}">
        <p14:creationId xmlns:p14="http://schemas.microsoft.com/office/powerpoint/2010/main" val="2644826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E1C3-A23D-14F7-9DC0-41E25092A85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8DE9CD0-2D70-A8C0-5CFE-886D16AB3999}"/>
              </a:ext>
            </a:extLst>
          </p:cNvPr>
          <p:cNvSpPr>
            <a:spLocks noGrp="1"/>
          </p:cNvSpPr>
          <p:nvPr>
            <p:ph idx="1"/>
          </p:nvPr>
        </p:nvSpPr>
        <p:spPr>
          <a:xfrm>
            <a:off x="677334" y="1760539"/>
            <a:ext cx="8596668" cy="3880773"/>
          </a:xfrm>
        </p:spPr>
        <p:txBody>
          <a:bodyPr/>
          <a:lstStyle/>
          <a:p>
            <a:r>
              <a:rPr lang="en-US" dirty="0">
                <a:hlinkClick r:id="rId3"/>
              </a:rPr>
              <a:t>Agentic Design Patterns</a:t>
            </a:r>
            <a:r>
              <a:rPr lang="en-US" dirty="0"/>
              <a:t> (Book)</a:t>
            </a:r>
            <a:endParaRPr lang="en-US" dirty="0">
              <a:hlinkClick r:id="rId4"/>
            </a:endParaRPr>
          </a:p>
          <a:p>
            <a:r>
              <a:rPr lang="en-US" dirty="0">
                <a:hlinkClick r:id="rId4"/>
              </a:rPr>
              <a:t>https://openai.com/index/introducing-chatgpt-agent/</a:t>
            </a:r>
            <a:endParaRPr lang="en-US" dirty="0"/>
          </a:p>
          <a:p>
            <a:r>
              <a:rPr lang="en-US" dirty="0">
                <a:hlinkClick r:id="rId5"/>
              </a:rPr>
              <a:t>Andrew Ng talk on Agentic AI</a:t>
            </a:r>
            <a:endParaRPr lang="en-US" dirty="0"/>
          </a:p>
          <a:p>
            <a:r>
              <a:rPr lang="en-US" dirty="0">
                <a:hlinkClick r:id="" action="ppaction://noaction"/>
              </a:rPr>
              <a:t>Next-generation agentic AI for transforming healthcare</a:t>
            </a:r>
            <a:endParaRPr lang="en-US" dirty="0"/>
          </a:p>
          <a:p>
            <a:r>
              <a:rPr lang="en-US" dirty="0">
                <a:hlinkClick r:id="rId6"/>
              </a:rPr>
              <a:t>AI Agents vs. Agentic AI: A Conceptual Taxonomy, Applications and Challenges</a:t>
            </a:r>
            <a:endParaRPr lang="en-US" dirty="0"/>
          </a:p>
          <a:p>
            <a:r>
              <a:rPr lang="en-US" dirty="0">
                <a:hlinkClick r:id="rId7"/>
              </a:rPr>
              <a:t>https://github.com/divakarkumarp/Building-Agentic-AI</a:t>
            </a:r>
            <a:endParaRPr lang="en-US" dirty="0"/>
          </a:p>
          <a:p>
            <a:r>
              <a:rPr lang="en-US" dirty="0">
                <a:hlinkClick r:id="rId8"/>
              </a:rPr>
              <a:t>GLM-4.5: Reasoning, Coding, and Agentic Abililties</a:t>
            </a:r>
            <a:endParaRPr lang="en-US" dirty="0"/>
          </a:p>
          <a:p>
            <a:r>
              <a:rPr lang="en-US" dirty="0">
                <a:hlinkClick r:id="rId9"/>
              </a:rPr>
              <a:t>Survey on Evaluation of LLM-based Agents</a:t>
            </a:r>
            <a:endParaRPr lang="en-US" dirty="0"/>
          </a:p>
          <a:p>
            <a:endParaRPr lang="en-US" dirty="0"/>
          </a:p>
          <a:p>
            <a:endParaRPr lang="en-US" dirty="0"/>
          </a:p>
        </p:txBody>
      </p:sp>
    </p:spTree>
    <p:extLst>
      <p:ext uri="{BB962C8B-B14F-4D97-AF65-F5344CB8AC3E}">
        <p14:creationId xmlns:p14="http://schemas.microsoft.com/office/powerpoint/2010/main" val="91964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DBD-4538-F766-3225-15CDA7ED0467}"/>
              </a:ext>
            </a:extLst>
          </p:cNvPr>
          <p:cNvSpPr>
            <a:spLocks noGrp="1"/>
          </p:cNvSpPr>
          <p:nvPr>
            <p:ph type="title"/>
          </p:nvPr>
        </p:nvSpPr>
        <p:spPr>
          <a:xfrm>
            <a:off x="2907074" y="2768600"/>
            <a:ext cx="8596668" cy="1320800"/>
          </a:xfrm>
        </p:spPr>
        <p:txBody>
          <a:bodyPr/>
          <a:lstStyle/>
          <a:p>
            <a:r>
              <a:rPr lang="en-US" dirty="0"/>
              <a:t>What is an Agent?</a:t>
            </a:r>
          </a:p>
        </p:txBody>
      </p:sp>
    </p:spTree>
    <p:extLst>
      <p:ext uri="{BB962C8B-B14F-4D97-AF65-F5344CB8AC3E}">
        <p14:creationId xmlns:p14="http://schemas.microsoft.com/office/powerpoint/2010/main" val="391669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7787-53DF-A215-6F94-9425DA559F41}"/>
              </a:ext>
            </a:extLst>
          </p:cNvPr>
          <p:cNvSpPr>
            <a:spLocks noGrp="1"/>
          </p:cNvSpPr>
          <p:nvPr>
            <p:ph type="title"/>
          </p:nvPr>
        </p:nvSpPr>
        <p:spPr/>
        <p:txBody>
          <a:bodyPr/>
          <a:lstStyle/>
          <a:p>
            <a:r>
              <a:rPr lang="en-US" dirty="0"/>
              <a:t>Definition of Agentic AI</a:t>
            </a:r>
          </a:p>
        </p:txBody>
      </p:sp>
      <p:sp>
        <p:nvSpPr>
          <p:cNvPr id="3" name="Content Placeholder 2">
            <a:extLst>
              <a:ext uri="{FF2B5EF4-FFF2-40B4-BE49-F238E27FC236}">
                <a16:creationId xmlns:a16="http://schemas.microsoft.com/office/drawing/2014/main" id="{6CD42F08-D9A2-6C62-B56A-11CDBACDD27A}"/>
              </a:ext>
            </a:extLst>
          </p:cNvPr>
          <p:cNvSpPr>
            <a:spLocks noGrp="1"/>
          </p:cNvSpPr>
          <p:nvPr>
            <p:ph idx="1"/>
          </p:nvPr>
        </p:nvSpPr>
        <p:spPr>
          <a:xfrm>
            <a:off x="677334" y="1693877"/>
            <a:ext cx="8596668" cy="3880773"/>
          </a:xfrm>
        </p:spPr>
        <p:txBody>
          <a:bodyPr/>
          <a:lstStyle/>
          <a:p>
            <a:pPr marL="0" indent="0">
              <a:buNone/>
            </a:pPr>
            <a:r>
              <a:rPr lang="en-US" dirty="0"/>
              <a:t>AI systems that can </a:t>
            </a:r>
            <a:r>
              <a:rPr lang="en-US" dirty="0">
                <a:solidFill>
                  <a:schemeClr val="accent1"/>
                </a:solidFill>
              </a:rPr>
              <a:t>perceive</a:t>
            </a:r>
            <a:r>
              <a:rPr lang="en-US" dirty="0"/>
              <a:t>, </a:t>
            </a:r>
            <a:r>
              <a:rPr lang="en-US" dirty="0">
                <a:solidFill>
                  <a:schemeClr val="accent1"/>
                </a:solidFill>
              </a:rPr>
              <a:t>reason</a:t>
            </a:r>
            <a:r>
              <a:rPr lang="en-US" dirty="0"/>
              <a:t>, </a:t>
            </a:r>
            <a:r>
              <a:rPr lang="en-US" dirty="0">
                <a:solidFill>
                  <a:schemeClr val="accent1"/>
                </a:solidFill>
              </a:rPr>
              <a:t>make decisions</a:t>
            </a:r>
            <a:r>
              <a:rPr lang="en-US" dirty="0"/>
              <a:t>, and </a:t>
            </a:r>
            <a:r>
              <a:rPr lang="en-US" dirty="0">
                <a:solidFill>
                  <a:schemeClr val="accent1"/>
                </a:solidFill>
              </a:rPr>
              <a:t>act autonomously</a:t>
            </a:r>
            <a:r>
              <a:rPr lang="en-US" dirty="0"/>
              <a:t> in pursuit of goals.</a:t>
            </a:r>
          </a:p>
          <a:p>
            <a:endParaRPr lang="en-US" dirty="0"/>
          </a:p>
        </p:txBody>
      </p:sp>
      <p:sp>
        <p:nvSpPr>
          <p:cNvPr id="4" name="Text 1">
            <a:extLst>
              <a:ext uri="{FF2B5EF4-FFF2-40B4-BE49-F238E27FC236}">
                <a16:creationId xmlns:a16="http://schemas.microsoft.com/office/drawing/2014/main" id="{14022519-5FF7-1F70-652E-02689C4FB8FF}"/>
              </a:ext>
            </a:extLst>
          </p:cNvPr>
          <p:cNvSpPr/>
          <p:nvPr/>
        </p:nvSpPr>
        <p:spPr>
          <a:xfrm>
            <a:off x="918481" y="2850839"/>
            <a:ext cx="2835235" cy="354330"/>
          </a:xfrm>
          <a:prstGeom prst="rect">
            <a:avLst/>
          </a:prstGeom>
          <a:noFill/>
          <a:ln/>
        </p:spPr>
        <p:txBody>
          <a:bodyPr wrap="none" lIns="0" tIns="0" rIns="0" bIns="0" rtlCol="0" anchor="t"/>
          <a:lstStyle/>
          <a:p>
            <a:pPr marL="0" indent="0">
              <a:lnSpc>
                <a:spcPts val="2750"/>
              </a:lnSpc>
              <a:buNone/>
            </a:pPr>
            <a:r>
              <a:rPr lang="en-US" sz="2200" b="1" dirty="0">
                <a:solidFill>
                  <a:schemeClr val="accent1"/>
                </a:solidFill>
                <a:latin typeface="Outfit Extra Bold" pitchFamily="34" charset="0"/>
                <a:ea typeface="Outfit Extra Bold" pitchFamily="34" charset="-122"/>
                <a:cs typeface="Outfit Extra Bold" pitchFamily="34" charset="-120"/>
              </a:rPr>
              <a:t>Beyond Reactive</a:t>
            </a:r>
            <a:endParaRPr lang="en-US" sz="2200" dirty="0">
              <a:solidFill>
                <a:schemeClr val="accent1"/>
              </a:solidFill>
            </a:endParaRPr>
          </a:p>
        </p:txBody>
      </p:sp>
      <p:sp>
        <p:nvSpPr>
          <p:cNvPr id="5" name="Text 2">
            <a:extLst>
              <a:ext uri="{FF2B5EF4-FFF2-40B4-BE49-F238E27FC236}">
                <a16:creationId xmlns:a16="http://schemas.microsoft.com/office/drawing/2014/main" id="{61F4916C-0740-48FE-26A4-04F81CB106C1}"/>
              </a:ext>
            </a:extLst>
          </p:cNvPr>
          <p:cNvSpPr/>
          <p:nvPr/>
        </p:nvSpPr>
        <p:spPr>
          <a:xfrm>
            <a:off x="918481" y="3471739"/>
            <a:ext cx="3390283" cy="2282374"/>
          </a:xfrm>
          <a:prstGeom prst="rect">
            <a:avLst/>
          </a:prstGeom>
          <a:noFill/>
          <a:ln/>
        </p:spPr>
        <p:txBody>
          <a:bodyPr wrap="square" lIns="0" tIns="0" rIns="0" bIns="0" rtlCol="0" anchor="t"/>
          <a:lstStyle/>
          <a:p>
            <a:pPr marL="0" indent="0">
              <a:lnSpc>
                <a:spcPts val="2850"/>
              </a:lnSpc>
              <a:buNone/>
            </a:pPr>
            <a:r>
              <a:rPr lang="en-US" sz="1600" dirty="0">
                <a:solidFill>
                  <a:srgbClr val="2A2742"/>
                </a:solidFill>
                <a:ea typeface="Arimo" pitchFamily="34" charset="-122"/>
                <a:cs typeface="Arimo" pitchFamily="34" charset="-120"/>
              </a:rPr>
              <a:t>Agentic AI goes beyond reactive AI, which simply responds to situations. It actively pursues goals and objectives, adapting its actions based on feedback and learning from experience.</a:t>
            </a:r>
            <a:endParaRPr lang="en-US" sz="1600" dirty="0"/>
          </a:p>
        </p:txBody>
      </p:sp>
      <p:sp>
        <p:nvSpPr>
          <p:cNvPr id="6" name="Text 3">
            <a:extLst>
              <a:ext uri="{FF2B5EF4-FFF2-40B4-BE49-F238E27FC236}">
                <a16:creationId xmlns:a16="http://schemas.microsoft.com/office/drawing/2014/main" id="{CF96311E-94CE-3C84-C875-73A4853D16EC}"/>
              </a:ext>
            </a:extLst>
          </p:cNvPr>
          <p:cNvSpPr/>
          <p:nvPr/>
        </p:nvSpPr>
        <p:spPr>
          <a:xfrm>
            <a:off x="5585256" y="2851653"/>
            <a:ext cx="3102412" cy="354330"/>
          </a:xfrm>
          <a:prstGeom prst="rect">
            <a:avLst/>
          </a:prstGeom>
          <a:noFill/>
          <a:ln/>
        </p:spPr>
        <p:txBody>
          <a:bodyPr wrap="none" lIns="0" tIns="0" rIns="0" bIns="0" rtlCol="0" anchor="t"/>
          <a:lstStyle/>
          <a:p>
            <a:pPr marL="0" indent="0">
              <a:lnSpc>
                <a:spcPts val="2750"/>
              </a:lnSpc>
              <a:buNone/>
            </a:pPr>
            <a:r>
              <a:rPr lang="en-US" sz="2200" b="1" dirty="0">
                <a:solidFill>
                  <a:schemeClr val="accent1"/>
                </a:solidFill>
                <a:latin typeface="Outfit Extra Bold" pitchFamily="34" charset="0"/>
                <a:ea typeface="Outfit Extra Bold" pitchFamily="34" charset="-122"/>
                <a:cs typeface="Outfit Extra Bold" pitchFamily="34" charset="-120"/>
              </a:rPr>
              <a:t>Proactive and Adaptive</a:t>
            </a:r>
            <a:endParaRPr lang="en-US" sz="2200" dirty="0">
              <a:solidFill>
                <a:schemeClr val="accent1"/>
              </a:solidFill>
            </a:endParaRPr>
          </a:p>
        </p:txBody>
      </p:sp>
      <p:sp>
        <p:nvSpPr>
          <p:cNvPr id="7" name="Text 4">
            <a:extLst>
              <a:ext uri="{FF2B5EF4-FFF2-40B4-BE49-F238E27FC236}">
                <a16:creationId xmlns:a16="http://schemas.microsoft.com/office/drawing/2014/main" id="{7195AB3F-DB34-CD7C-B5C8-D890CF58FBFD}"/>
              </a:ext>
            </a:extLst>
          </p:cNvPr>
          <p:cNvSpPr/>
          <p:nvPr/>
        </p:nvSpPr>
        <p:spPr>
          <a:xfrm>
            <a:off x="5585255" y="3429000"/>
            <a:ext cx="3813437" cy="2448599"/>
          </a:xfrm>
          <a:prstGeom prst="rect">
            <a:avLst/>
          </a:prstGeom>
          <a:noFill/>
          <a:ln/>
        </p:spPr>
        <p:txBody>
          <a:bodyPr wrap="square" lIns="0" tIns="0" rIns="0" bIns="0" rtlCol="0" anchor="t"/>
          <a:lstStyle/>
          <a:p>
            <a:pPr marL="0" indent="0">
              <a:lnSpc>
                <a:spcPts val="2850"/>
              </a:lnSpc>
              <a:buNone/>
            </a:pPr>
            <a:r>
              <a:rPr lang="en-US" sz="1600" dirty="0">
                <a:solidFill>
                  <a:srgbClr val="2A2742"/>
                </a:solidFill>
                <a:ea typeface="Arimo" pitchFamily="34" charset="-122"/>
                <a:cs typeface="Arimo" pitchFamily="34" charset="-120"/>
              </a:rPr>
              <a:t>Instead of passively waiting for instructions, agentic AI systems are proactive and adaptive. They can anticipate needs, generate solutions, and autonomously make decisions within defined parameters.</a:t>
            </a:r>
            <a:endParaRPr lang="en-US" sz="1600" dirty="0"/>
          </a:p>
        </p:txBody>
      </p:sp>
    </p:spTree>
    <p:extLst>
      <p:ext uri="{BB962C8B-B14F-4D97-AF65-F5344CB8AC3E}">
        <p14:creationId xmlns:p14="http://schemas.microsoft.com/office/powerpoint/2010/main" val="138060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D1D3-61A0-EBC6-E1F2-B0E4DA655A64}"/>
              </a:ext>
            </a:extLst>
          </p:cNvPr>
          <p:cNvSpPr>
            <a:spLocks noGrp="1"/>
          </p:cNvSpPr>
          <p:nvPr>
            <p:ph type="title"/>
          </p:nvPr>
        </p:nvSpPr>
        <p:spPr>
          <a:xfrm>
            <a:off x="685251" y="562018"/>
            <a:ext cx="8596668" cy="1320800"/>
          </a:xfrm>
        </p:spPr>
        <p:txBody>
          <a:bodyPr/>
          <a:lstStyle/>
          <a:p>
            <a:r>
              <a:rPr lang="en-US" dirty="0"/>
              <a:t>Characteristics</a:t>
            </a:r>
          </a:p>
        </p:txBody>
      </p:sp>
      <p:sp>
        <p:nvSpPr>
          <p:cNvPr id="4" name="Shape 1">
            <a:extLst>
              <a:ext uri="{FF2B5EF4-FFF2-40B4-BE49-F238E27FC236}">
                <a16:creationId xmlns:a16="http://schemas.microsoft.com/office/drawing/2014/main" id="{A3CCB23D-4C01-B2CE-CD89-A49FF62B9597}"/>
              </a:ext>
            </a:extLst>
          </p:cNvPr>
          <p:cNvSpPr/>
          <p:nvPr/>
        </p:nvSpPr>
        <p:spPr>
          <a:xfrm>
            <a:off x="933793" y="2023751"/>
            <a:ext cx="503277" cy="503277"/>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5" name="Text 2">
            <a:extLst>
              <a:ext uri="{FF2B5EF4-FFF2-40B4-BE49-F238E27FC236}">
                <a16:creationId xmlns:a16="http://schemas.microsoft.com/office/drawing/2014/main" id="{B6050F4D-F273-901C-45EE-0407525A169D}"/>
              </a:ext>
            </a:extLst>
          </p:cNvPr>
          <p:cNvSpPr/>
          <p:nvPr/>
        </p:nvSpPr>
        <p:spPr>
          <a:xfrm>
            <a:off x="1120007" y="2107571"/>
            <a:ext cx="130850"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1</a:t>
            </a:r>
            <a:endParaRPr lang="en-US" sz="2600" dirty="0"/>
          </a:p>
        </p:txBody>
      </p:sp>
      <p:sp>
        <p:nvSpPr>
          <p:cNvPr id="6" name="Text 3">
            <a:extLst>
              <a:ext uri="{FF2B5EF4-FFF2-40B4-BE49-F238E27FC236}">
                <a16:creationId xmlns:a16="http://schemas.microsoft.com/office/drawing/2014/main" id="{32CEB9B2-2FF1-18EE-8312-3F7C5A693131}"/>
              </a:ext>
            </a:extLst>
          </p:cNvPr>
          <p:cNvSpPr/>
          <p:nvPr/>
        </p:nvSpPr>
        <p:spPr>
          <a:xfrm>
            <a:off x="1660789" y="2023751"/>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Goal-Oriented</a:t>
            </a:r>
            <a:endParaRPr lang="en-US" sz="2200" dirty="0"/>
          </a:p>
        </p:txBody>
      </p:sp>
      <p:sp>
        <p:nvSpPr>
          <p:cNvPr id="7" name="Text 4">
            <a:extLst>
              <a:ext uri="{FF2B5EF4-FFF2-40B4-BE49-F238E27FC236}">
                <a16:creationId xmlns:a16="http://schemas.microsoft.com/office/drawing/2014/main" id="{CCFF8015-E905-2BEC-9F1E-E0125E8D3744}"/>
              </a:ext>
            </a:extLst>
          </p:cNvPr>
          <p:cNvSpPr/>
          <p:nvPr/>
        </p:nvSpPr>
        <p:spPr>
          <a:xfrm>
            <a:off x="1660789" y="2507502"/>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Agentic AI systems are designed with specific goals in mind, driving their actions and decisions.</a:t>
            </a:r>
            <a:endParaRPr lang="en-US" sz="1750" dirty="0"/>
          </a:p>
        </p:txBody>
      </p:sp>
      <p:sp>
        <p:nvSpPr>
          <p:cNvPr id="8" name="Shape 5">
            <a:extLst>
              <a:ext uri="{FF2B5EF4-FFF2-40B4-BE49-F238E27FC236}">
                <a16:creationId xmlns:a16="http://schemas.microsoft.com/office/drawing/2014/main" id="{5E2BAF91-83D2-2EB1-930B-53BBE857E11C}"/>
              </a:ext>
            </a:extLst>
          </p:cNvPr>
          <p:cNvSpPr/>
          <p:nvPr/>
        </p:nvSpPr>
        <p:spPr>
          <a:xfrm>
            <a:off x="4834757" y="2023751"/>
            <a:ext cx="503277" cy="503277"/>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9" name="Text 6">
            <a:extLst>
              <a:ext uri="{FF2B5EF4-FFF2-40B4-BE49-F238E27FC236}">
                <a16:creationId xmlns:a16="http://schemas.microsoft.com/office/drawing/2014/main" id="{9E83FA31-6F99-BAA6-CDD0-1198C362C77D}"/>
              </a:ext>
            </a:extLst>
          </p:cNvPr>
          <p:cNvSpPr/>
          <p:nvPr/>
        </p:nvSpPr>
        <p:spPr>
          <a:xfrm>
            <a:off x="4989776" y="2107571"/>
            <a:ext cx="193238"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2</a:t>
            </a:r>
            <a:endParaRPr lang="en-US" sz="2600" dirty="0"/>
          </a:p>
        </p:txBody>
      </p:sp>
      <p:sp>
        <p:nvSpPr>
          <p:cNvPr id="10" name="Text 7">
            <a:extLst>
              <a:ext uri="{FF2B5EF4-FFF2-40B4-BE49-F238E27FC236}">
                <a16:creationId xmlns:a16="http://schemas.microsoft.com/office/drawing/2014/main" id="{645CC7A3-DD27-6220-FEC9-FA738A4E8321}"/>
              </a:ext>
            </a:extLst>
          </p:cNvPr>
          <p:cNvSpPr/>
          <p:nvPr/>
        </p:nvSpPr>
        <p:spPr>
          <a:xfrm>
            <a:off x="5561752" y="2023751"/>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Autonomous</a:t>
            </a:r>
            <a:endParaRPr lang="en-US" sz="2200" dirty="0"/>
          </a:p>
        </p:txBody>
      </p:sp>
      <p:sp>
        <p:nvSpPr>
          <p:cNvPr id="11" name="Text 8">
            <a:extLst>
              <a:ext uri="{FF2B5EF4-FFF2-40B4-BE49-F238E27FC236}">
                <a16:creationId xmlns:a16="http://schemas.microsoft.com/office/drawing/2014/main" id="{00F8C1E3-866C-2C36-E15D-6A7F4918C7BC}"/>
              </a:ext>
            </a:extLst>
          </p:cNvPr>
          <p:cNvSpPr/>
          <p:nvPr/>
        </p:nvSpPr>
        <p:spPr>
          <a:xfrm>
            <a:off x="5561752" y="2507502"/>
            <a:ext cx="2950250" cy="178950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They can operate independently, making decisions and taking actions without constant human intervention.</a:t>
            </a:r>
            <a:endParaRPr lang="en-US" sz="1750" dirty="0"/>
          </a:p>
        </p:txBody>
      </p:sp>
      <p:sp>
        <p:nvSpPr>
          <p:cNvPr id="12" name="Shape 9">
            <a:extLst>
              <a:ext uri="{FF2B5EF4-FFF2-40B4-BE49-F238E27FC236}">
                <a16:creationId xmlns:a16="http://schemas.microsoft.com/office/drawing/2014/main" id="{5641F50C-F739-C8B7-F211-A6D668CDFCA5}"/>
              </a:ext>
            </a:extLst>
          </p:cNvPr>
          <p:cNvSpPr/>
          <p:nvPr/>
        </p:nvSpPr>
        <p:spPr>
          <a:xfrm>
            <a:off x="933793" y="4329390"/>
            <a:ext cx="503277" cy="503277"/>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3" name="Text 10">
            <a:extLst>
              <a:ext uri="{FF2B5EF4-FFF2-40B4-BE49-F238E27FC236}">
                <a16:creationId xmlns:a16="http://schemas.microsoft.com/office/drawing/2014/main" id="{F2751AD7-C129-1F28-FCDD-2814C10D1AD5}"/>
              </a:ext>
            </a:extLst>
          </p:cNvPr>
          <p:cNvSpPr/>
          <p:nvPr/>
        </p:nvSpPr>
        <p:spPr>
          <a:xfrm>
            <a:off x="1090003" y="4413210"/>
            <a:ext cx="190857"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3</a:t>
            </a:r>
            <a:endParaRPr lang="en-US" sz="2600" dirty="0"/>
          </a:p>
        </p:txBody>
      </p:sp>
      <p:sp>
        <p:nvSpPr>
          <p:cNvPr id="14" name="Text 11">
            <a:extLst>
              <a:ext uri="{FF2B5EF4-FFF2-40B4-BE49-F238E27FC236}">
                <a16:creationId xmlns:a16="http://schemas.microsoft.com/office/drawing/2014/main" id="{7666D17B-0083-A588-F069-4E3A3C7E962F}"/>
              </a:ext>
            </a:extLst>
          </p:cNvPr>
          <p:cNvSpPr/>
          <p:nvPr/>
        </p:nvSpPr>
        <p:spPr>
          <a:xfrm>
            <a:off x="1660789" y="4329390"/>
            <a:ext cx="2796421"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Self-Learning</a:t>
            </a:r>
            <a:endParaRPr lang="en-US" sz="2200" dirty="0"/>
          </a:p>
        </p:txBody>
      </p:sp>
      <p:sp>
        <p:nvSpPr>
          <p:cNvPr id="15" name="Text 12">
            <a:extLst>
              <a:ext uri="{FF2B5EF4-FFF2-40B4-BE49-F238E27FC236}">
                <a16:creationId xmlns:a16="http://schemas.microsoft.com/office/drawing/2014/main" id="{D0883848-3AAE-D95B-EB72-96657E210DDF}"/>
              </a:ext>
            </a:extLst>
          </p:cNvPr>
          <p:cNvSpPr/>
          <p:nvPr/>
        </p:nvSpPr>
        <p:spPr>
          <a:xfrm>
            <a:off x="1660789" y="4950274"/>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Agentic AI continuously learns and improves its performance based on data and feedback.</a:t>
            </a:r>
            <a:endParaRPr lang="en-US" sz="1750" dirty="0"/>
          </a:p>
        </p:txBody>
      </p:sp>
      <p:sp>
        <p:nvSpPr>
          <p:cNvPr id="16" name="Shape 13">
            <a:extLst>
              <a:ext uri="{FF2B5EF4-FFF2-40B4-BE49-F238E27FC236}">
                <a16:creationId xmlns:a16="http://schemas.microsoft.com/office/drawing/2014/main" id="{646B3FB1-C740-149B-0E27-53C66EBAFAE0}"/>
              </a:ext>
            </a:extLst>
          </p:cNvPr>
          <p:cNvSpPr/>
          <p:nvPr/>
        </p:nvSpPr>
        <p:spPr>
          <a:xfrm>
            <a:off x="4834757" y="4329390"/>
            <a:ext cx="503277" cy="503277"/>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7" name="Text 14">
            <a:extLst>
              <a:ext uri="{FF2B5EF4-FFF2-40B4-BE49-F238E27FC236}">
                <a16:creationId xmlns:a16="http://schemas.microsoft.com/office/drawing/2014/main" id="{BDB38C6F-801F-05C7-C039-8C6C22F7E611}"/>
              </a:ext>
            </a:extLst>
          </p:cNvPr>
          <p:cNvSpPr/>
          <p:nvPr/>
        </p:nvSpPr>
        <p:spPr>
          <a:xfrm>
            <a:off x="4983585" y="4413210"/>
            <a:ext cx="205621" cy="335637"/>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4</a:t>
            </a:r>
            <a:endParaRPr lang="en-US" sz="2600" dirty="0"/>
          </a:p>
        </p:txBody>
      </p:sp>
      <p:sp>
        <p:nvSpPr>
          <p:cNvPr id="18" name="Text 15">
            <a:extLst>
              <a:ext uri="{FF2B5EF4-FFF2-40B4-BE49-F238E27FC236}">
                <a16:creationId xmlns:a16="http://schemas.microsoft.com/office/drawing/2014/main" id="{C7480332-555C-D0B7-F18C-91C01A6C73BC}"/>
              </a:ext>
            </a:extLst>
          </p:cNvPr>
          <p:cNvSpPr/>
          <p:nvPr/>
        </p:nvSpPr>
        <p:spPr>
          <a:xfrm>
            <a:off x="5561752" y="4329390"/>
            <a:ext cx="2924532" cy="349568"/>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Contextual Awareness</a:t>
            </a:r>
            <a:endParaRPr lang="en-US" sz="2200" dirty="0"/>
          </a:p>
        </p:txBody>
      </p:sp>
      <p:sp>
        <p:nvSpPr>
          <p:cNvPr id="19" name="Text 16">
            <a:extLst>
              <a:ext uri="{FF2B5EF4-FFF2-40B4-BE49-F238E27FC236}">
                <a16:creationId xmlns:a16="http://schemas.microsoft.com/office/drawing/2014/main" id="{81049760-F3A3-3E90-D0B8-EDBA3756AE94}"/>
              </a:ext>
            </a:extLst>
          </p:cNvPr>
          <p:cNvSpPr/>
          <p:nvPr/>
        </p:nvSpPr>
        <p:spPr>
          <a:xfrm>
            <a:off x="5561752" y="4950274"/>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They can understand and adapt to changing contexts, making decisions based on real-time information.</a:t>
            </a:r>
            <a:endParaRPr lang="en-US" sz="1750" dirty="0"/>
          </a:p>
        </p:txBody>
      </p:sp>
    </p:spTree>
    <p:extLst>
      <p:ext uri="{BB962C8B-B14F-4D97-AF65-F5344CB8AC3E}">
        <p14:creationId xmlns:p14="http://schemas.microsoft.com/office/powerpoint/2010/main" val="57209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4A64-8FF2-7A70-412D-4EE3477DC543}"/>
              </a:ext>
            </a:extLst>
          </p:cNvPr>
          <p:cNvSpPr>
            <a:spLocks noGrp="1"/>
          </p:cNvSpPr>
          <p:nvPr>
            <p:ph type="title"/>
          </p:nvPr>
        </p:nvSpPr>
        <p:spPr>
          <a:xfrm>
            <a:off x="678909" y="267052"/>
            <a:ext cx="8596668" cy="1320800"/>
          </a:xfrm>
        </p:spPr>
        <p:txBody>
          <a:bodyPr/>
          <a:lstStyle/>
          <a:p>
            <a:r>
              <a:rPr lang="en-US" dirty="0"/>
              <a:t>Benefits of AI Agents</a:t>
            </a:r>
          </a:p>
        </p:txBody>
      </p:sp>
      <p:sp>
        <p:nvSpPr>
          <p:cNvPr id="4" name="Shape 1">
            <a:extLst>
              <a:ext uri="{FF2B5EF4-FFF2-40B4-BE49-F238E27FC236}">
                <a16:creationId xmlns:a16="http://schemas.microsoft.com/office/drawing/2014/main" id="{2208ACF4-E7DF-7E03-4727-F5673587DB4E}"/>
              </a:ext>
            </a:extLst>
          </p:cNvPr>
          <p:cNvSpPr/>
          <p:nvPr/>
        </p:nvSpPr>
        <p:spPr>
          <a:xfrm>
            <a:off x="1085566" y="1161887"/>
            <a:ext cx="3664863" cy="2410897"/>
          </a:xfrm>
          <a:prstGeom prst="roundRect">
            <a:avLst>
              <a:gd name="adj" fmla="val 3952"/>
            </a:avLst>
          </a:prstGeom>
          <a:noFill/>
          <a:ln w="7620">
            <a:solidFill>
              <a:srgbClr val="BDB8DF"/>
            </a:solidFill>
            <a:prstDash val="solid"/>
          </a:ln>
        </p:spPr>
        <p:txBody>
          <a:bodyPr/>
          <a:lstStyle/>
          <a:p>
            <a:endParaRPr lang="en-US"/>
          </a:p>
        </p:txBody>
      </p:sp>
      <p:sp>
        <p:nvSpPr>
          <p:cNvPr id="5" name="Text 2">
            <a:extLst>
              <a:ext uri="{FF2B5EF4-FFF2-40B4-BE49-F238E27FC236}">
                <a16:creationId xmlns:a16="http://schemas.microsoft.com/office/drawing/2014/main" id="{D28AD4E1-74B7-1BD7-6DB0-18B23594C051}"/>
              </a:ext>
            </a:extLst>
          </p:cNvPr>
          <p:cNvSpPr/>
          <p:nvPr/>
        </p:nvSpPr>
        <p:spPr>
          <a:xfrm>
            <a:off x="1320000" y="139632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Increased Efficiency</a:t>
            </a:r>
            <a:endParaRPr lang="en-US" sz="2200" dirty="0"/>
          </a:p>
        </p:txBody>
      </p:sp>
      <p:sp>
        <p:nvSpPr>
          <p:cNvPr id="6" name="Text 3">
            <a:extLst>
              <a:ext uri="{FF2B5EF4-FFF2-40B4-BE49-F238E27FC236}">
                <a16:creationId xmlns:a16="http://schemas.microsoft.com/office/drawing/2014/main" id="{75A7C565-65A0-D297-E016-2D853B6FD74F}"/>
              </a:ext>
            </a:extLst>
          </p:cNvPr>
          <p:cNvSpPr/>
          <p:nvPr/>
        </p:nvSpPr>
        <p:spPr>
          <a:xfrm>
            <a:off x="1320000" y="188674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Agentic AI can automate tasks, optimize processes, and free up human resources for more strategic work.</a:t>
            </a:r>
            <a:endParaRPr lang="en-US" sz="1750" dirty="0"/>
          </a:p>
        </p:txBody>
      </p:sp>
      <p:sp>
        <p:nvSpPr>
          <p:cNvPr id="7" name="Shape 4">
            <a:extLst>
              <a:ext uri="{FF2B5EF4-FFF2-40B4-BE49-F238E27FC236}">
                <a16:creationId xmlns:a16="http://schemas.microsoft.com/office/drawing/2014/main" id="{A1F66CF1-9DBC-ECFE-EC11-EDB748672568}"/>
              </a:ext>
            </a:extLst>
          </p:cNvPr>
          <p:cNvSpPr/>
          <p:nvPr/>
        </p:nvSpPr>
        <p:spPr>
          <a:xfrm>
            <a:off x="4977243" y="1161887"/>
            <a:ext cx="3664863" cy="2410897"/>
          </a:xfrm>
          <a:prstGeom prst="roundRect">
            <a:avLst>
              <a:gd name="adj" fmla="val 3952"/>
            </a:avLst>
          </a:prstGeom>
          <a:noFill/>
          <a:ln w="7620">
            <a:solidFill>
              <a:srgbClr val="BDB8DF"/>
            </a:solidFill>
            <a:prstDash val="solid"/>
          </a:ln>
        </p:spPr>
        <p:txBody>
          <a:bodyPr/>
          <a:lstStyle/>
          <a:p>
            <a:endParaRPr lang="en-US"/>
          </a:p>
        </p:txBody>
      </p:sp>
      <p:sp>
        <p:nvSpPr>
          <p:cNvPr id="8" name="Text 5">
            <a:extLst>
              <a:ext uri="{FF2B5EF4-FFF2-40B4-BE49-F238E27FC236}">
                <a16:creationId xmlns:a16="http://schemas.microsoft.com/office/drawing/2014/main" id="{D047755F-2A7B-7BC1-651C-62E89C2D5957}"/>
              </a:ext>
            </a:extLst>
          </p:cNvPr>
          <p:cNvSpPr/>
          <p:nvPr/>
        </p:nvSpPr>
        <p:spPr>
          <a:xfrm>
            <a:off x="5211677" y="1396321"/>
            <a:ext cx="299275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Enhanced Productivity</a:t>
            </a:r>
            <a:endParaRPr lang="en-US" sz="2200" dirty="0"/>
          </a:p>
        </p:txBody>
      </p:sp>
      <p:sp>
        <p:nvSpPr>
          <p:cNvPr id="9" name="Text 6">
            <a:extLst>
              <a:ext uri="{FF2B5EF4-FFF2-40B4-BE49-F238E27FC236}">
                <a16:creationId xmlns:a16="http://schemas.microsoft.com/office/drawing/2014/main" id="{B7D903BE-99B2-1A83-D683-027273CFDC8B}"/>
              </a:ext>
            </a:extLst>
          </p:cNvPr>
          <p:cNvSpPr/>
          <p:nvPr/>
        </p:nvSpPr>
        <p:spPr>
          <a:xfrm>
            <a:off x="5211677" y="188674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By making intelligent decisions and taking proactive actions, agentic AI can boost productivity across industries.</a:t>
            </a:r>
            <a:endParaRPr lang="en-US" sz="1750" dirty="0"/>
          </a:p>
        </p:txBody>
      </p:sp>
      <p:sp>
        <p:nvSpPr>
          <p:cNvPr id="10" name="Shape 7">
            <a:extLst>
              <a:ext uri="{FF2B5EF4-FFF2-40B4-BE49-F238E27FC236}">
                <a16:creationId xmlns:a16="http://schemas.microsoft.com/office/drawing/2014/main" id="{C8987CC0-4729-BCE1-157F-0A48E89C5C58}"/>
              </a:ext>
            </a:extLst>
          </p:cNvPr>
          <p:cNvSpPr/>
          <p:nvPr/>
        </p:nvSpPr>
        <p:spPr>
          <a:xfrm>
            <a:off x="1085566" y="3799598"/>
            <a:ext cx="3664863" cy="2765227"/>
          </a:xfrm>
          <a:prstGeom prst="roundRect">
            <a:avLst>
              <a:gd name="adj" fmla="val 3445"/>
            </a:avLst>
          </a:prstGeom>
          <a:noFill/>
          <a:ln w="7620">
            <a:solidFill>
              <a:srgbClr val="BDB8DF"/>
            </a:solidFill>
            <a:prstDash val="solid"/>
          </a:ln>
        </p:spPr>
        <p:txBody>
          <a:bodyPr/>
          <a:lstStyle/>
          <a:p>
            <a:endParaRPr lang="en-US"/>
          </a:p>
        </p:txBody>
      </p:sp>
      <p:sp>
        <p:nvSpPr>
          <p:cNvPr id="11" name="Text 8">
            <a:extLst>
              <a:ext uri="{FF2B5EF4-FFF2-40B4-BE49-F238E27FC236}">
                <a16:creationId xmlns:a16="http://schemas.microsoft.com/office/drawing/2014/main" id="{3E80BE82-05B0-D73F-B82E-54FF02823881}"/>
              </a:ext>
            </a:extLst>
          </p:cNvPr>
          <p:cNvSpPr/>
          <p:nvPr/>
        </p:nvSpPr>
        <p:spPr>
          <a:xfrm>
            <a:off x="1320000" y="4034032"/>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Improved Decision-Making</a:t>
            </a:r>
            <a:endParaRPr lang="en-US" sz="2200" dirty="0"/>
          </a:p>
        </p:txBody>
      </p:sp>
      <p:sp>
        <p:nvSpPr>
          <p:cNvPr id="12" name="Text 9">
            <a:extLst>
              <a:ext uri="{FF2B5EF4-FFF2-40B4-BE49-F238E27FC236}">
                <a16:creationId xmlns:a16="http://schemas.microsoft.com/office/drawing/2014/main" id="{BB8539F8-CA37-55EC-3B9E-0A610F8BE198}"/>
              </a:ext>
            </a:extLst>
          </p:cNvPr>
          <p:cNvSpPr/>
          <p:nvPr/>
        </p:nvSpPr>
        <p:spPr>
          <a:xfrm>
            <a:off x="1320000" y="474269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Leveraging data analysis and predictive modeling, agentic AI can support better informed decision-making.</a:t>
            </a:r>
            <a:endParaRPr lang="en-US" sz="1750" dirty="0"/>
          </a:p>
        </p:txBody>
      </p:sp>
      <p:sp>
        <p:nvSpPr>
          <p:cNvPr id="13" name="Shape 10">
            <a:extLst>
              <a:ext uri="{FF2B5EF4-FFF2-40B4-BE49-F238E27FC236}">
                <a16:creationId xmlns:a16="http://schemas.microsoft.com/office/drawing/2014/main" id="{9FF9D944-BC55-6E73-D778-8AD15AFBE834}"/>
              </a:ext>
            </a:extLst>
          </p:cNvPr>
          <p:cNvSpPr/>
          <p:nvPr/>
        </p:nvSpPr>
        <p:spPr>
          <a:xfrm>
            <a:off x="4977243" y="3799598"/>
            <a:ext cx="3664863" cy="2765227"/>
          </a:xfrm>
          <a:prstGeom prst="roundRect">
            <a:avLst>
              <a:gd name="adj" fmla="val 3445"/>
            </a:avLst>
          </a:prstGeom>
          <a:noFill/>
          <a:ln w="7620">
            <a:solidFill>
              <a:srgbClr val="BDB8DF"/>
            </a:solidFill>
            <a:prstDash val="solid"/>
          </a:ln>
        </p:spPr>
        <p:txBody>
          <a:bodyPr/>
          <a:lstStyle/>
          <a:p>
            <a:endParaRPr lang="en-US"/>
          </a:p>
        </p:txBody>
      </p:sp>
      <p:sp>
        <p:nvSpPr>
          <p:cNvPr id="14" name="Text 11">
            <a:extLst>
              <a:ext uri="{FF2B5EF4-FFF2-40B4-BE49-F238E27FC236}">
                <a16:creationId xmlns:a16="http://schemas.microsoft.com/office/drawing/2014/main" id="{E9521FB8-11B9-1B24-E0FD-179907215BC9}"/>
              </a:ext>
            </a:extLst>
          </p:cNvPr>
          <p:cNvSpPr/>
          <p:nvPr/>
        </p:nvSpPr>
        <p:spPr>
          <a:xfrm>
            <a:off x="5211677" y="4034032"/>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Personalized Experiences</a:t>
            </a:r>
            <a:endParaRPr lang="en-US" sz="2200" dirty="0"/>
          </a:p>
        </p:txBody>
      </p:sp>
      <p:sp>
        <p:nvSpPr>
          <p:cNvPr id="15" name="Text 12">
            <a:extLst>
              <a:ext uri="{FF2B5EF4-FFF2-40B4-BE49-F238E27FC236}">
                <a16:creationId xmlns:a16="http://schemas.microsoft.com/office/drawing/2014/main" id="{1648A6E5-D7B6-05DE-BDAE-13700E55CE38}"/>
              </a:ext>
            </a:extLst>
          </p:cNvPr>
          <p:cNvSpPr/>
          <p:nvPr/>
        </p:nvSpPr>
        <p:spPr>
          <a:xfrm>
            <a:off x="5211677" y="4735147"/>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Agentic AI can tailor experiences to individual needs and preferences, leading to greater customer satisfaction.</a:t>
            </a:r>
            <a:endParaRPr lang="en-US" sz="1750" dirty="0"/>
          </a:p>
        </p:txBody>
      </p:sp>
    </p:spTree>
    <p:extLst>
      <p:ext uri="{BB962C8B-B14F-4D97-AF65-F5344CB8AC3E}">
        <p14:creationId xmlns:p14="http://schemas.microsoft.com/office/powerpoint/2010/main" val="13124169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31956</TotalTime>
  <Words>2464</Words>
  <Application>Microsoft Macintosh PowerPoint</Application>
  <PresentationFormat>Widescreen</PresentationFormat>
  <Paragraphs>249</Paragraphs>
  <Slides>52</Slides>
  <Notes>32</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1" baseType="lpstr">
      <vt:lpstr>Aptos</vt:lpstr>
      <vt:lpstr>Arial</vt:lpstr>
      <vt:lpstr>Arimo</vt:lpstr>
      <vt:lpstr>Outfit Extra Bold</vt:lpstr>
      <vt:lpstr>Trebuchet MS</vt:lpstr>
      <vt:lpstr>Wingdings</vt:lpstr>
      <vt:lpstr>Wingdings 3</vt:lpstr>
      <vt:lpstr>Facet</vt:lpstr>
      <vt:lpstr>Microsoft Excel Worksheet</vt:lpstr>
      <vt:lpstr>Agentic AI: From Concept to Frontier</vt:lpstr>
      <vt:lpstr>Outline</vt:lpstr>
      <vt:lpstr>PowerPoint Presentation</vt:lpstr>
      <vt:lpstr>PowerPoint Presentation</vt:lpstr>
      <vt:lpstr>What would you like an AI agent to be able to do for you? </vt:lpstr>
      <vt:lpstr>What is an Agent?</vt:lpstr>
      <vt:lpstr>Definition of Agentic AI</vt:lpstr>
      <vt:lpstr>Characteristics</vt:lpstr>
      <vt:lpstr>Benefits of AI Agents</vt:lpstr>
      <vt:lpstr>Importance of AI Agents</vt:lpstr>
      <vt:lpstr>PowerPoint Presentation</vt:lpstr>
      <vt:lpstr>Historical Context</vt:lpstr>
      <vt:lpstr>Early Foundations of Agentic AI (1950s–1980s)</vt:lpstr>
      <vt:lpstr>Rise of Rational and Reactive Agents (1980s–2000s)</vt:lpstr>
      <vt:lpstr>Modern Agentic AI (2010s–Present)</vt:lpstr>
      <vt:lpstr>And in the last two years…</vt:lpstr>
      <vt:lpstr>Types of Agentic AI</vt:lpstr>
      <vt:lpstr>PowerPoint Presentation</vt:lpstr>
      <vt:lpstr>Reactive Agents</vt:lpstr>
      <vt:lpstr>Rational Agents</vt:lpstr>
      <vt:lpstr>Learning Agents</vt:lpstr>
      <vt:lpstr>BDI Agents</vt:lpstr>
      <vt:lpstr>Embodied Agents</vt:lpstr>
      <vt:lpstr>LLM-Based Agents</vt:lpstr>
      <vt:lpstr>Agentic AI Platform Reference Architecture</vt:lpstr>
      <vt:lpstr>PowerPoint Presentation</vt:lpstr>
      <vt:lpstr>Profiling</vt:lpstr>
      <vt:lpstr>Knowledge</vt:lpstr>
      <vt:lpstr>Memory</vt:lpstr>
      <vt:lpstr>Reasoning and Planning</vt:lpstr>
      <vt:lpstr>Reflection</vt:lpstr>
      <vt:lpstr>Actions</vt:lpstr>
      <vt:lpstr>Agentic AI Software Stack</vt:lpstr>
      <vt:lpstr>PowerPoint Presentation</vt:lpstr>
      <vt:lpstr>AI Agent Protocols</vt:lpstr>
      <vt:lpstr>PowerPoint Presentation</vt:lpstr>
      <vt:lpstr>Evaluation of Agentic AI Systems</vt:lpstr>
      <vt:lpstr>PowerPoint Presentation</vt:lpstr>
      <vt:lpstr>Evaluation Dimensions</vt:lpstr>
      <vt:lpstr>Evaluation Methodologies</vt:lpstr>
      <vt:lpstr>Examples</vt:lpstr>
      <vt:lpstr>PowerPoint Presentation</vt:lpstr>
      <vt:lpstr>Applications of Agentic AI</vt:lpstr>
      <vt:lpstr>Finance and Investment </vt:lpstr>
      <vt:lpstr>Healthcare </vt:lpstr>
      <vt:lpstr>Software Engineering</vt:lpstr>
      <vt:lpstr>E-commerce </vt:lpstr>
      <vt:lpstr>PowerPoint Presentation</vt:lpstr>
      <vt:lpstr>PowerPoint Presentation</vt:lpstr>
      <vt:lpstr>Conclusion</vt:lpstr>
      <vt:lpstr>How do we ensure these agents align with human intent?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Roosta, Tanya</dc:creator>
  <cp:lastModifiedBy>Roosta, Tanya</cp:lastModifiedBy>
  <cp:revision>102</cp:revision>
  <dcterms:created xsi:type="dcterms:W3CDTF">2025-07-10T22:14:28Z</dcterms:created>
  <dcterms:modified xsi:type="dcterms:W3CDTF">2025-08-13T01:01:12Z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2025-07-10T22:22:11Z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302ae68d-14ee-46da-9a4e-d00aa1be339a</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